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2" r:id="rId1"/>
  </p:sldMasterIdLst>
  <p:notesMasterIdLst>
    <p:notesMasterId r:id="rId51"/>
  </p:notesMasterIdLst>
  <p:handoutMasterIdLst>
    <p:handoutMasterId r:id="rId52"/>
  </p:handoutMasterIdLst>
  <p:sldIdLst>
    <p:sldId id="325" r:id="rId2"/>
    <p:sldId id="347" r:id="rId3"/>
    <p:sldId id="405" r:id="rId4"/>
    <p:sldId id="420" r:id="rId5"/>
    <p:sldId id="429" r:id="rId6"/>
    <p:sldId id="406" r:id="rId7"/>
    <p:sldId id="435" r:id="rId8"/>
    <p:sldId id="436" r:id="rId9"/>
    <p:sldId id="448" r:id="rId10"/>
    <p:sldId id="407" r:id="rId11"/>
    <p:sldId id="422" r:id="rId12"/>
    <p:sldId id="423" r:id="rId13"/>
    <p:sldId id="424" r:id="rId14"/>
    <p:sldId id="425" r:id="rId15"/>
    <p:sldId id="437" r:id="rId16"/>
    <p:sldId id="438" r:id="rId17"/>
    <p:sldId id="426" r:id="rId18"/>
    <p:sldId id="454" r:id="rId19"/>
    <p:sldId id="455" r:id="rId20"/>
    <p:sldId id="456" r:id="rId21"/>
    <p:sldId id="427" r:id="rId22"/>
    <p:sldId id="428" r:id="rId23"/>
    <p:sldId id="457" r:id="rId24"/>
    <p:sldId id="458" r:id="rId25"/>
    <p:sldId id="439" r:id="rId26"/>
    <p:sldId id="440" r:id="rId27"/>
    <p:sldId id="408" r:id="rId28"/>
    <p:sldId id="449" r:id="rId29"/>
    <p:sldId id="450" r:id="rId30"/>
    <p:sldId id="446" r:id="rId31"/>
    <p:sldId id="447" r:id="rId32"/>
    <p:sldId id="409" r:id="rId33"/>
    <p:sldId id="410" r:id="rId34"/>
    <p:sldId id="431" r:id="rId35"/>
    <p:sldId id="432" r:id="rId36"/>
    <p:sldId id="434" r:id="rId37"/>
    <p:sldId id="441" r:id="rId38"/>
    <p:sldId id="418" r:id="rId39"/>
    <p:sldId id="419" r:id="rId40"/>
    <p:sldId id="442" r:id="rId41"/>
    <p:sldId id="459" r:id="rId42"/>
    <p:sldId id="460" r:id="rId43"/>
    <p:sldId id="444" r:id="rId44"/>
    <p:sldId id="452" r:id="rId45"/>
    <p:sldId id="445" r:id="rId46"/>
    <p:sldId id="461" r:id="rId47"/>
    <p:sldId id="462" r:id="rId48"/>
    <p:sldId id="463" r:id="rId49"/>
    <p:sldId id="404" r:id="rId50"/>
  </p:sldIdLst>
  <p:sldSz cx="9144000" cy="6858000" type="screen4x3"/>
  <p:notesSz cx="6858000" cy="9947275"/>
  <p:defaultTextStyle>
    <a:defPPr>
      <a:defRPr lang="en-GB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0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99"/>
    <a:srgbClr val="FFFF66"/>
    <a:srgbClr val="FF0000"/>
    <a:srgbClr val="CC0000"/>
    <a:srgbClr val="173800"/>
    <a:srgbClr val="1D387B"/>
    <a:srgbClr val="FF6600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7" autoAdjust="0"/>
    <p:restoredTop sz="97834" autoAdjust="0"/>
  </p:normalViewPr>
  <p:slideViewPr>
    <p:cSldViewPr>
      <p:cViewPr>
        <p:scale>
          <a:sx n="138" d="100"/>
          <a:sy n="138" d="100"/>
        </p:scale>
        <p:origin x="-1188" y="174"/>
      </p:cViewPr>
      <p:guideLst>
        <p:guide orient="horz" pos="400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1709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1EC7983B-75C3-4741-8AD0-E1E0878B8A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 noChangeArrowheads="1"/>
          </p:cNvSpPr>
          <p:nvPr/>
        </p:nvSpPr>
        <p:spPr bwMode="auto">
          <a:xfrm>
            <a:off x="0" y="0"/>
            <a:ext cx="6858000" cy="9947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92113"/>
            <a:ext cx="93503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8913" y="9447213"/>
            <a:ext cx="1617662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November 19, 2007</a:t>
            </a:r>
          </a:p>
        </p:txBody>
      </p:sp>
      <p:sp>
        <p:nvSpPr>
          <p:cNvPr id="614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2213" y="1004888"/>
            <a:ext cx="4452937" cy="3338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0500" y="4660900"/>
            <a:ext cx="6475413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08163" y="9447213"/>
            <a:ext cx="41036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913438" y="9447213"/>
            <a:ext cx="9413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50"/>
              </a:lnSpc>
              <a:buFont typeface="Stafford" pitchFamily="2" charset="0"/>
              <a:buNone/>
              <a:tabLst>
                <a:tab pos="7239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  <a:fld id="{92C156F3-6C7D-4C62-B24F-CEC35145830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90500" y="420688"/>
            <a:ext cx="540385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400" tIns="0" rIns="0" bIns="0" anchor="ctr"/>
          <a:lstStyle/>
          <a:p>
            <a:pPr algn="l">
              <a:lnSpc>
                <a:spcPts val="1350"/>
              </a:lnSpc>
              <a:buFont typeface="Stafford" pitchFamily="2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190500" y="195263"/>
            <a:ext cx="6478588" cy="157162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90500" y="392113"/>
            <a:ext cx="6478588" cy="1587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190500" y="850900"/>
            <a:ext cx="64785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190500" y="9447213"/>
            <a:ext cx="64785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>
            <a:off x="188913" y="4462463"/>
            <a:ext cx="6478587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39719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3800" y="1006475"/>
            <a:ext cx="4449763" cy="333692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4659313"/>
            <a:ext cx="6475413" cy="4657725"/>
          </a:xfrm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77407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t>2-Mar-15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Master-Untertitelformat bearbeiten</a:t>
            </a:r>
          </a:p>
        </p:txBody>
      </p:sp>
      <p:sp>
        <p:nvSpPr>
          <p:cNvPr id="20" name="Text Box 10"/>
          <p:cNvSpPr txBox="1">
            <a:spLocks noChangeArrowheads="1"/>
          </p:cNvSpPr>
          <p:nvPr userDrawn="1"/>
        </p:nvSpPr>
        <p:spPr bwMode="auto">
          <a:xfrm>
            <a:off x="5076825" y="6021388"/>
            <a:ext cx="38163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Prof. Dr.-Ing. Ralf Steinmetz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KOM - Multimedia Communications Lab</a:t>
            </a:r>
          </a:p>
        </p:txBody>
      </p:sp>
      <p:sp>
        <p:nvSpPr>
          <p:cNvPr id="14" name="Text Box 11"/>
          <p:cNvSpPr txBox="1">
            <a:spLocks noChangeArrowheads="1"/>
          </p:cNvSpPr>
          <p:nvPr userDrawn="1"/>
        </p:nvSpPr>
        <p:spPr bwMode="auto">
          <a:xfrm>
            <a:off x="7596336" y="6640375"/>
            <a:ext cx="1397293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Template</a:t>
            </a:r>
            <a:r>
              <a:rPr lang="en-US" sz="800" baseline="0" dirty="0" smtClean="0">
                <a:solidFill>
                  <a:schemeClr val="folHlink"/>
                </a:solidFill>
              </a:rPr>
              <a:t> all v.3.4</a:t>
            </a:r>
            <a:endParaRPr lang="en-US" sz="800" dirty="0" smtClean="0">
              <a:solidFill>
                <a:schemeClr val="folHlink"/>
              </a:solidFill>
            </a:endParaRPr>
          </a:p>
        </p:txBody>
      </p:sp>
      <p:sp>
        <p:nvSpPr>
          <p:cNvPr id="2" name="filename"/>
          <p:cNvSpPr txBox="1"/>
          <p:nvPr userDrawn="1"/>
        </p:nvSpPr>
        <p:spPr>
          <a:xfrm>
            <a:off x="254000" y="6477000"/>
            <a:ext cx="7620000" cy="23544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00" smtClean="0">
                <a:solidFill>
                  <a:srgbClr val="000000"/>
                </a:solidFill>
              </a:rPr>
              <a:t>PPT-for-all___v.3.4_office2010___2012.09.10.pptx</a:t>
            </a:r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27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262682" y="1484784"/>
            <a:ext cx="3229198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41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5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4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16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40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11.05.2010  |  Serious Games – Graphics, Sound, Physics  |  </a:t>
            </a:r>
            <a:fld id="{DA241F52-461E-4E8A-A21B-24443EA412C7}" type="slidenum">
              <a:rPr lang="de-DE"/>
              <a:pPr>
                <a:defRPr/>
              </a:pPr>
              <a:t>‹Nr.›</a:t>
            </a:fld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10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142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54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6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77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2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699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0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2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407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510338"/>
            <a:ext cx="58689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B5B5B5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6299200" y="6524625"/>
            <a:ext cx="23764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00">
                <a:solidFill>
                  <a:srgbClr val="B5B5B5"/>
                </a:solidFill>
              </a:rPr>
              <a:t>KOM – Multimedia Communications Lab  </a:t>
            </a:r>
            <a:endParaRPr lang="de-DE" sz="1000">
              <a:solidFill>
                <a:srgbClr val="B5B5B5"/>
              </a:solidFill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8496300" y="6524625"/>
            <a:ext cx="3968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582D5D14-DD15-4A2D-8BFF-61D28DE9A5AB}" type="slidenum">
              <a:rPr lang="de-DE" sz="100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‹Nr.›</a:t>
            </a:fld>
            <a:endParaRPr lang="de-DE" sz="1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de-DE" sz="1000">
              <a:solidFill>
                <a:srgbClr val="B5B5B5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82" r:id="rId2"/>
    <p:sldLayoutId id="2147483688" r:id="rId3"/>
    <p:sldLayoutId id="2147483681" r:id="rId4"/>
    <p:sldLayoutId id="2147483694" r:id="rId5"/>
    <p:sldLayoutId id="2147483685" r:id="rId6"/>
    <p:sldLayoutId id="2147483686" r:id="rId7"/>
    <p:sldLayoutId id="2147483683" r:id="rId8"/>
    <p:sldLayoutId id="2147483695" r:id="rId9"/>
    <p:sldLayoutId id="2147483684" r:id="rId10"/>
    <p:sldLayoutId id="2147483697" r:id="rId11"/>
    <p:sldLayoutId id="2147483691" r:id="rId12"/>
    <p:sldLayoutId id="2147483692" r:id="rId13"/>
    <p:sldLayoutId id="2147483696" r:id="rId14"/>
    <p:sldLayoutId id="2147483689" r:id="rId15"/>
    <p:sldLayoutId id="2147483690" r:id="rId16"/>
    <p:sldLayoutId id="2147483698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://box2d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aUR6u8nHoM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www.youtube.com/watch?v=O2UDHkTITMk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hyperlink" Target="https://www.youtube.com/watch?v=YG5qDeWHNmk" TargetMode="External"/><Relationship Id="rId4" Type="http://schemas.openxmlformats.org/officeDocument/2006/relationships/hyperlink" Target="https://www.youtube.com/watch?v=WyovOrA64B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Game Technology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Lecture 8 </a:t>
            </a:r>
            <a:r>
              <a:rPr lang="de-DE" dirty="0" smtClean="0"/>
              <a:t>–</a:t>
            </a:r>
            <a:r>
              <a:rPr lang="en-US" dirty="0" smtClean="0"/>
              <a:t> 5.12.2014</a:t>
            </a:r>
          </a:p>
          <a:p>
            <a:pPr eaLnBrk="1" hangingPunct="1"/>
            <a:r>
              <a:rPr lang="en-US" dirty="0" smtClean="0"/>
              <a:t>Physics 1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0825" y="5990065"/>
            <a:ext cx="148951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</a:pPr>
            <a:r>
              <a:rPr lang="en-US" sz="1000" dirty="0">
                <a:solidFill>
                  <a:schemeClr val="tx1"/>
                </a:solidFill>
              </a:rPr>
              <a:t>Dr.-</a:t>
            </a:r>
            <a:r>
              <a:rPr lang="en-US" sz="1000" dirty="0" err="1">
                <a:solidFill>
                  <a:schemeClr val="tx1"/>
                </a:solidFill>
              </a:rPr>
              <a:t>Ing</a:t>
            </a:r>
            <a:r>
              <a:rPr lang="en-US" sz="1000" dirty="0">
                <a:solidFill>
                  <a:schemeClr val="tx1"/>
                </a:solidFill>
              </a:rPr>
              <a:t>. Florian Mehm</a:t>
            </a:r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err="1" smtClean="0">
                <a:solidFill>
                  <a:schemeClr val="tx1"/>
                </a:solidFill>
              </a:rPr>
              <a:t>Dipl</a:t>
            </a:r>
            <a:r>
              <a:rPr lang="en-US" sz="1000" dirty="0" smtClean="0">
                <a:solidFill>
                  <a:schemeClr val="tx1"/>
                </a:solidFill>
              </a:rPr>
              <a:t>-Inf. Robert Konrad</a:t>
            </a:r>
          </a:p>
        </p:txBody>
      </p:sp>
      <p:pic>
        <p:nvPicPr>
          <p:cNvPr id="1026" name="Picture 2" descr="Red Barrels Explosives Game Video Weekly Sh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08920"/>
            <a:ext cx="571500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romanUcPeriod"/>
            </a:pPr>
            <a:r>
              <a:rPr lang="en-US" dirty="0" smtClean="0"/>
              <a:t>Every </a:t>
            </a:r>
            <a:r>
              <a:rPr lang="en-US" dirty="0"/>
              <a:t>object in a state of uniform motion tends to remain in that state of motion unless an external force is applied to </a:t>
            </a:r>
            <a:r>
              <a:rPr lang="en-US" dirty="0" smtClean="0"/>
              <a:t>it.</a:t>
            </a:r>
          </a:p>
          <a:p>
            <a:pPr marL="514350" indent="-514350">
              <a:buAutoNum type="romanUcPeriod"/>
            </a:pPr>
            <a:endParaRPr lang="en-US" dirty="0" smtClean="0"/>
          </a:p>
          <a:p>
            <a:pPr marL="514350" indent="-514350">
              <a:buAutoNum type="romanUcPeriod"/>
            </a:pPr>
            <a:r>
              <a:rPr lang="en-US" dirty="0" smtClean="0"/>
              <a:t>The </a:t>
            </a:r>
            <a:r>
              <a:rPr lang="en-US" dirty="0"/>
              <a:t>relationship between an object's mass m, its acceleration a, and the applied force F is F = ma. Acceleration and force are vectors (as indicated by their symbols being displayed in slant bold font); in this law the direction of the force vector is the same as the direction of the acceleration </a:t>
            </a:r>
            <a:r>
              <a:rPr lang="en-US" dirty="0" smtClean="0"/>
              <a:t>vector.</a:t>
            </a:r>
          </a:p>
          <a:p>
            <a:pPr marL="514350" indent="-514350">
              <a:buAutoNum type="romanUcPeriod"/>
            </a:pPr>
            <a:endParaRPr lang="en-US" dirty="0"/>
          </a:p>
          <a:p>
            <a:pPr marL="514350" indent="-514350">
              <a:buAutoNum type="romanUcPeriod"/>
            </a:pPr>
            <a:r>
              <a:rPr lang="en-US" dirty="0" smtClean="0"/>
              <a:t>For </a:t>
            </a:r>
            <a:r>
              <a:rPr lang="en-US" dirty="0"/>
              <a:t>every action there is an equal and opposite reaction.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Newton’s three laws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882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object in a state of uniform motion tends to </a:t>
            </a:r>
            <a:r>
              <a:rPr lang="en-US" dirty="0">
                <a:solidFill>
                  <a:schemeClr val="accent2"/>
                </a:solidFill>
              </a:rPr>
              <a:t>remain</a:t>
            </a:r>
            <a:r>
              <a:rPr lang="en-US" dirty="0"/>
              <a:t> in that state of motion unless an </a:t>
            </a:r>
            <a:r>
              <a:rPr lang="en-US" dirty="0">
                <a:solidFill>
                  <a:schemeClr val="accent2"/>
                </a:solidFill>
              </a:rPr>
              <a:t>external force</a:t>
            </a:r>
            <a:r>
              <a:rPr lang="en-US" dirty="0"/>
              <a:t> is applied to it.</a:t>
            </a:r>
          </a:p>
          <a:p>
            <a:endParaRPr lang="de-DE" dirty="0" smtClean="0"/>
          </a:p>
          <a:p>
            <a:r>
              <a:rPr lang="de-DE" dirty="0" err="1" smtClean="0"/>
              <a:t>Examples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endParaRPr lang="de-DE" dirty="0"/>
          </a:p>
          <a:p>
            <a:pPr lvl="1"/>
            <a:r>
              <a:rPr lang="de-DE" dirty="0" smtClean="0"/>
              <a:t>Gravity</a:t>
            </a:r>
            <a:endParaRPr lang="de-DE" dirty="0"/>
          </a:p>
          <a:p>
            <a:pPr lvl="1"/>
            <a:r>
              <a:rPr lang="de-DE" dirty="0" smtClean="0"/>
              <a:t>Drag</a:t>
            </a:r>
            <a:endParaRPr lang="de-DE" dirty="0"/>
          </a:p>
          <a:p>
            <a:pPr lvl="1"/>
            <a:r>
              <a:rPr lang="de-DE" dirty="0" err="1" smtClean="0"/>
              <a:t>Explosions</a:t>
            </a:r>
            <a:endParaRPr lang="de-DE" dirty="0"/>
          </a:p>
          <a:p>
            <a:pPr lvl="1"/>
            <a:r>
              <a:rPr lang="de-DE" dirty="0" smtClean="0"/>
              <a:t>…</a:t>
            </a:r>
          </a:p>
          <a:p>
            <a:pPr lvl="1"/>
            <a:endParaRPr lang="de-DE" dirty="0"/>
          </a:p>
          <a:p>
            <a:pPr marL="342900" indent="-342900">
              <a:buFont typeface="Wingdings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If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have</a:t>
            </a:r>
            <a:r>
              <a:rPr lang="de-DE" dirty="0" smtClean="0">
                <a:sym typeface="Wingdings" panose="05000000000000000000" pitchFamily="2" charset="2"/>
              </a:rPr>
              <a:t> an </a:t>
            </a:r>
            <a:r>
              <a:rPr lang="de-DE" dirty="0" err="1" smtClean="0">
                <a:sym typeface="Wingdings" panose="05000000000000000000" pitchFamily="2" charset="2"/>
              </a:rPr>
              <a:t>object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that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just </a:t>
            </a:r>
            <a:r>
              <a:rPr lang="de-DE" dirty="0" err="1" smtClean="0">
                <a:sym typeface="Wingdings" panose="05000000000000000000" pitchFamily="2" charset="2"/>
              </a:rPr>
              <a:t>floating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space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simulation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very</a:t>
            </a:r>
            <a:r>
              <a:rPr lang="de-DE" dirty="0" smtClean="0">
                <a:sym typeface="Wingdings" panose="05000000000000000000" pitchFamily="2" charset="2"/>
              </a:rPr>
              <a:t> easy</a:t>
            </a:r>
          </a:p>
          <a:p>
            <a:pPr marL="512762" lvl="1" indent="-342900">
              <a:buFont typeface="Wingdings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Just </a:t>
            </a:r>
            <a:r>
              <a:rPr lang="de-DE" dirty="0" err="1" smtClean="0">
                <a:sym typeface="Wingdings" panose="05000000000000000000" pitchFamily="2" charset="2"/>
              </a:rPr>
              <a:t>continue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same </a:t>
            </a:r>
            <a:r>
              <a:rPr lang="de-DE" dirty="0" err="1" smtClean="0">
                <a:sym typeface="Wingdings" panose="05000000000000000000" pitchFamily="2" charset="2"/>
              </a:rPr>
              <a:t>velocity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same </a:t>
            </a:r>
            <a:r>
              <a:rPr lang="de-DE" dirty="0" err="1" smtClean="0">
                <a:sym typeface="Wingdings" panose="05000000000000000000" pitchFamily="2" charset="2"/>
              </a:rPr>
              <a:t>direction</a:t>
            </a:r>
            <a:endParaRPr lang="de-DE" dirty="0" smtClean="0"/>
          </a:p>
          <a:p>
            <a:pPr marL="342900" indent="-342900">
              <a:buFont typeface="Arial" pitchFamily="34" charset="0"/>
              <a:buChar char="•"/>
            </a:pPr>
            <a:endParaRPr lang="de-DE" dirty="0"/>
          </a:p>
          <a:p>
            <a:pPr marL="0" indent="0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Law #1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6599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relationship between an object's </a:t>
            </a:r>
            <a:r>
              <a:rPr lang="en-US" dirty="0">
                <a:solidFill>
                  <a:schemeClr val="accent2"/>
                </a:solidFill>
              </a:rPr>
              <a:t>mass m</a:t>
            </a:r>
            <a:r>
              <a:rPr lang="en-US" dirty="0"/>
              <a:t>, its </a:t>
            </a:r>
            <a:r>
              <a:rPr lang="en-US" dirty="0">
                <a:solidFill>
                  <a:schemeClr val="accent2"/>
                </a:solidFill>
              </a:rPr>
              <a:t>acceleration a</a:t>
            </a:r>
            <a:r>
              <a:rPr lang="en-US" dirty="0"/>
              <a:t>, and the applied force </a:t>
            </a:r>
            <a:r>
              <a:rPr lang="en-US" dirty="0">
                <a:solidFill>
                  <a:schemeClr val="accent2"/>
                </a:solidFill>
              </a:rPr>
              <a:t>F</a:t>
            </a:r>
            <a:r>
              <a:rPr lang="en-US" dirty="0"/>
              <a:t> is </a:t>
            </a:r>
            <a:r>
              <a:rPr lang="en-US" dirty="0">
                <a:solidFill>
                  <a:schemeClr val="accent2"/>
                </a:solidFill>
              </a:rPr>
              <a:t>F = ma</a:t>
            </a:r>
            <a:r>
              <a:rPr lang="en-US" dirty="0"/>
              <a:t>. Acceleration and force are vectors (as indicated by their symbols being displayed in slant bold font); in this law the direction of the force vector is the same as the direction of the acceleration vector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Mass m</a:t>
            </a:r>
          </a:p>
          <a:p>
            <a:pPr lvl="1"/>
            <a:r>
              <a:rPr lang="en-US" dirty="0" smtClean="0"/>
              <a:t>Measures the mass, not the weight</a:t>
            </a:r>
          </a:p>
          <a:p>
            <a:pPr lvl="1"/>
            <a:r>
              <a:rPr lang="en-US" dirty="0" smtClean="0"/>
              <a:t>The property that resists changes in linear or angular velocity</a:t>
            </a:r>
          </a:p>
          <a:p>
            <a:endParaRPr lang="en-US" dirty="0"/>
          </a:p>
          <a:p>
            <a:r>
              <a:rPr lang="en-US" dirty="0" smtClean="0"/>
              <a:t>Acceleration a</a:t>
            </a:r>
          </a:p>
          <a:p>
            <a:pPr lvl="1"/>
            <a:r>
              <a:rPr lang="en-US" dirty="0" smtClean="0"/>
              <a:t>Measure of the change of velocity</a:t>
            </a:r>
          </a:p>
          <a:p>
            <a:pPr lvl="1"/>
            <a:endParaRPr lang="en-US" dirty="0"/>
          </a:p>
          <a:p>
            <a:r>
              <a:rPr lang="en-US" dirty="0" smtClean="0"/>
              <a:t>Force 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Law #2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9589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every action there is an </a:t>
            </a:r>
            <a:r>
              <a:rPr lang="en-US" dirty="0">
                <a:solidFill>
                  <a:schemeClr val="accent6"/>
                </a:solidFill>
              </a:rPr>
              <a:t>equal and opposite reaction</a:t>
            </a:r>
            <a:r>
              <a:rPr lang="en-US" dirty="0"/>
              <a:t>.</a:t>
            </a:r>
          </a:p>
          <a:p>
            <a:endParaRPr lang="de-DE" dirty="0" smtClean="0"/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take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simulating</a:t>
            </a:r>
            <a:r>
              <a:rPr lang="de-DE" dirty="0" smtClean="0"/>
              <a:t> </a:t>
            </a:r>
            <a:r>
              <a:rPr lang="de-DE" dirty="0" err="1" smtClean="0"/>
              <a:t>collisions</a:t>
            </a:r>
            <a:endParaRPr lang="de-DE" dirty="0"/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Collision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Detection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Collision</a:t>
            </a:r>
            <a:r>
              <a:rPr lang="de-DE" dirty="0" smtClean="0">
                <a:sym typeface="Wingdings" panose="05000000000000000000" pitchFamily="2" charset="2"/>
              </a:rPr>
              <a:t> Response</a:t>
            </a:r>
          </a:p>
          <a:p>
            <a:pPr marL="180975" lvl="1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This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where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fun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begins</a:t>
            </a:r>
            <a:r>
              <a:rPr lang="de-DE" dirty="0" smtClean="0">
                <a:sym typeface="Wingdings" panose="05000000000000000000" pitchFamily="2" charset="2"/>
              </a:rPr>
              <a:t> ;-)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Law #3</a:t>
            </a:r>
            <a:endParaRPr lang="de-DE" dirty="0"/>
          </a:p>
        </p:txBody>
      </p:sp>
      <p:pic>
        <p:nvPicPr>
          <p:cNvPr id="6146" name="Picture 2" descr="http://upload.wikimedia.org/wikipedia/commons/thumb/8/86/Billard.JPG/1920px-Billa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645024"/>
            <a:ext cx="4138428" cy="2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70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smtClean="0"/>
              <a:t>Forces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applied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an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(</a:t>
            </a:r>
            <a:r>
              <a:rPr lang="de-DE" dirty="0" err="1" smtClean="0"/>
              <a:t>Vector</a:t>
            </a:r>
            <a:r>
              <a:rPr lang="de-DE" dirty="0" smtClean="0"/>
              <a:t> sums)</a:t>
            </a:r>
          </a:p>
          <a:p>
            <a:endParaRPr lang="de-DE" dirty="0"/>
          </a:p>
          <a:p>
            <a:r>
              <a:rPr lang="de-DE" dirty="0" smtClean="0"/>
              <a:t>Will save </a:t>
            </a:r>
            <a:r>
              <a:rPr lang="de-DE" dirty="0" err="1" smtClean="0"/>
              <a:t>us</a:t>
            </a:r>
            <a:r>
              <a:rPr lang="de-DE" dirty="0" smtClean="0"/>
              <a:t> </a:t>
            </a:r>
            <a:r>
              <a:rPr lang="de-DE" dirty="0" err="1" smtClean="0"/>
              <a:t>computational</a:t>
            </a:r>
            <a:r>
              <a:rPr lang="de-DE" dirty="0" smtClean="0"/>
              <a:t> time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readable</a:t>
            </a:r>
            <a:endParaRPr lang="de-DE" dirty="0" smtClean="0"/>
          </a:p>
          <a:p>
            <a:pPr lvl="1"/>
            <a:r>
              <a:rPr lang="de-DE" dirty="0" err="1" smtClean="0"/>
              <a:t>Calculating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effect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force</a:t>
            </a:r>
            <a:r>
              <a:rPr lang="de-DE" dirty="0" smtClean="0"/>
              <a:t> </a:t>
            </a:r>
            <a:r>
              <a:rPr lang="de-DE" dirty="0" err="1" smtClean="0"/>
              <a:t>individually</a:t>
            </a:r>
            <a:r>
              <a:rPr lang="de-DE" dirty="0" smtClean="0"/>
              <a:t> </a:t>
            </a:r>
          </a:p>
          <a:p>
            <a:pPr lvl="2"/>
            <a:r>
              <a:rPr lang="de-DE" dirty="0" smtClean="0"/>
              <a:t>Vs</a:t>
            </a:r>
          </a:p>
          <a:p>
            <a:pPr lvl="1"/>
            <a:r>
              <a:rPr lang="de-DE" dirty="0" err="1" smtClean="0"/>
              <a:t>Accumulating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calculating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effect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sum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D‘Alamberts</a:t>
            </a:r>
            <a:r>
              <a:rPr lang="de-DE" dirty="0" smtClean="0"/>
              <a:t> </a:t>
            </a:r>
            <a:r>
              <a:rPr lang="de-DE" dirty="0" err="1" smtClean="0"/>
              <a:t>Prinicple</a:t>
            </a:r>
            <a:endParaRPr lang="de-DE" dirty="0"/>
          </a:p>
        </p:txBody>
      </p:sp>
      <p:grpSp>
        <p:nvGrpSpPr>
          <p:cNvPr id="17" name="Gruppieren 16"/>
          <p:cNvGrpSpPr/>
          <p:nvPr/>
        </p:nvGrpSpPr>
        <p:grpSpPr>
          <a:xfrm>
            <a:off x="5681118" y="1484784"/>
            <a:ext cx="3158615" cy="2407232"/>
            <a:chOff x="2123728" y="2708920"/>
            <a:chExt cx="3158615" cy="2407232"/>
          </a:xfrm>
        </p:grpSpPr>
        <p:sp>
          <p:nvSpPr>
            <p:cNvPr id="5" name="Ellipse 4"/>
            <p:cNvSpPr/>
            <p:nvPr/>
          </p:nvSpPr>
          <p:spPr bwMode="auto">
            <a:xfrm>
              <a:off x="3635896" y="3284984"/>
              <a:ext cx="864096" cy="86409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7" name="Gerade Verbindung mit Pfeil 6"/>
            <p:cNvCxnSpPr/>
            <p:nvPr/>
          </p:nvCxnSpPr>
          <p:spPr bwMode="auto">
            <a:xfrm flipV="1">
              <a:off x="4324316" y="2944074"/>
              <a:ext cx="504056" cy="432048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" name="Textfeld 7"/>
            <p:cNvSpPr txBox="1"/>
            <p:nvPr/>
          </p:nvSpPr>
          <p:spPr>
            <a:xfrm>
              <a:off x="4828372" y="3014129"/>
              <a:ext cx="453971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F1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Gerade Verbindung mit Pfeil 8"/>
            <p:cNvCxnSpPr/>
            <p:nvPr/>
          </p:nvCxnSpPr>
          <p:spPr bwMode="auto">
            <a:xfrm flipH="1" flipV="1">
              <a:off x="2267744" y="2708920"/>
              <a:ext cx="1440160" cy="799193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feld 12"/>
            <p:cNvSpPr txBox="1"/>
            <p:nvPr/>
          </p:nvSpPr>
          <p:spPr>
            <a:xfrm>
              <a:off x="2123728" y="2933532"/>
              <a:ext cx="453971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F2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Gerade Verbindung mit Pfeil 14"/>
            <p:cNvCxnSpPr>
              <a:stCxn id="5" idx="4"/>
            </p:cNvCxnSpPr>
            <p:nvPr/>
          </p:nvCxnSpPr>
          <p:spPr bwMode="auto">
            <a:xfrm>
              <a:off x="4067944" y="4149080"/>
              <a:ext cx="0" cy="792088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Textfeld 15"/>
            <p:cNvSpPr txBox="1"/>
            <p:nvPr/>
          </p:nvSpPr>
          <p:spPr>
            <a:xfrm>
              <a:off x="4211960" y="4766184"/>
              <a:ext cx="453971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chemeClr val="tx1"/>
                  </a:solidFill>
                </a:rPr>
                <a:t>F3</a:t>
              </a:r>
              <a:endParaRPr lang="de-DE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Gerade Verbindung mit Pfeil 19"/>
          <p:cNvCxnSpPr/>
          <p:nvPr/>
        </p:nvCxnSpPr>
        <p:spPr bwMode="auto">
          <a:xfrm flipV="1">
            <a:off x="7608302" y="5006656"/>
            <a:ext cx="504056" cy="432048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feld 20"/>
          <p:cNvSpPr txBox="1"/>
          <p:nvPr/>
        </p:nvSpPr>
        <p:spPr>
          <a:xfrm>
            <a:off x="8141970" y="4928361"/>
            <a:ext cx="45397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F1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2" name="Gerade Verbindung mit Pfeil 21"/>
          <p:cNvCxnSpPr/>
          <p:nvPr/>
        </p:nvCxnSpPr>
        <p:spPr bwMode="auto">
          <a:xfrm flipH="1" flipV="1">
            <a:off x="6168142" y="4639511"/>
            <a:ext cx="1440160" cy="799193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feld 22"/>
          <p:cNvSpPr txBox="1"/>
          <p:nvPr/>
        </p:nvSpPr>
        <p:spPr>
          <a:xfrm>
            <a:off x="6024126" y="4864123"/>
            <a:ext cx="45397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F2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/>
          <p:cNvCxnSpPr/>
          <p:nvPr/>
        </p:nvCxnSpPr>
        <p:spPr bwMode="auto">
          <a:xfrm>
            <a:off x="7608302" y="5438704"/>
            <a:ext cx="0" cy="792088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feld 24"/>
          <p:cNvSpPr txBox="1"/>
          <p:nvPr/>
        </p:nvSpPr>
        <p:spPr>
          <a:xfrm>
            <a:off x="7687999" y="5659764"/>
            <a:ext cx="45397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F3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0" name="Gerade Verbindung mit Pfeil 29"/>
          <p:cNvCxnSpPr/>
          <p:nvPr/>
        </p:nvCxnSpPr>
        <p:spPr bwMode="auto">
          <a:xfrm flipH="1" flipV="1">
            <a:off x="7356500" y="5006656"/>
            <a:ext cx="251802" cy="43204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/>
        </p:nvSpPr>
        <p:spPr>
          <a:xfrm>
            <a:off x="6919609" y="4567074"/>
            <a:ext cx="126188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F1+F2+F3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327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err="1" smtClean="0"/>
              <a:t>Particle</a:t>
            </a:r>
            <a:endParaRPr lang="de-DE" dirty="0" smtClean="0"/>
          </a:p>
          <a:p>
            <a:pPr lvl="1"/>
            <a:r>
              <a:rPr lang="de-DE" dirty="0" err="1" smtClean="0"/>
              <a:t>Infinitisemally</a:t>
            </a:r>
            <a:r>
              <a:rPr lang="de-DE" dirty="0" smtClean="0"/>
              <a:t> </a:t>
            </a:r>
            <a:r>
              <a:rPr lang="de-DE" dirty="0" err="1" smtClean="0"/>
              <a:t>small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endParaRPr lang="de-DE" dirty="0"/>
          </a:p>
          <a:p>
            <a:pPr marL="180975" lvl="1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need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calculate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rotations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forces</a:t>
            </a:r>
            <a:r>
              <a:rPr lang="de-DE" dirty="0" smtClean="0">
                <a:sym typeface="Wingdings" panose="05000000000000000000" pitchFamily="2" charset="2"/>
              </a:rPr>
              <a:t> off-center</a:t>
            </a:r>
          </a:p>
          <a:p>
            <a:pPr marL="180975" lvl="1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volume</a:t>
            </a:r>
            <a:endParaRPr lang="de-DE" dirty="0">
              <a:sym typeface="Wingdings" panose="05000000000000000000" pitchFamily="2" charset="2"/>
            </a:endParaRPr>
          </a:p>
          <a:p>
            <a:pPr marL="11113" indent="0"/>
            <a:endParaRPr lang="de-DE" dirty="0" smtClean="0">
              <a:sym typeface="Wingdings" panose="05000000000000000000" pitchFamily="2" charset="2"/>
            </a:endParaRPr>
          </a:p>
          <a:p>
            <a:pPr marL="11113" indent="0"/>
            <a:r>
              <a:rPr lang="de-DE" dirty="0" smtClean="0">
                <a:sym typeface="Wingdings" panose="05000000000000000000" pitchFamily="2" charset="2"/>
              </a:rPr>
              <a:t>Origins</a:t>
            </a:r>
          </a:p>
          <a:p>
            <a:pPr marL="180975" lvl="1" indent="0"/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William T. Reeves: „</a:t>
            </a:r>
            <a:r>
              <a:rPr lang="en-US" dirty="0">
                <a:sym typeface="Wingdings" panose="05000000000000000000" pitchFamily="2" charset="2"/>
              </a:rPr>
              <a:t>Particle Systems A Technique </a:t>
            </a:r>
            <a:r>
              <a:rPr lang="en-US" dirty="0" smtClean="0">
                <a:sym typeface="Wingdings" panose="05000000000000000000" pitchFamily="2" charset="2"/>
              </a:rPr>
              <a:t>for Modeling </a:t>
            </a:r>
            <a:r>
              <a:rPr lang="en-US" dirty="0">
                <a:sym typeface="Wingdings" panose="05000000000000000000" pitchFamily="2" charset="2"/>
              </a:rPr>
              <a:t>a Class of Fuzzy </a:t>
            </a:r>
            <a:r>
              <a:rPr lang="en-US" dirty="0" smtClean="0">
                <a:sym typeface="Wingdings" panose="05000000000000000000" pitchFamily="2" charset="2"/>
              </a:rPr>
              <a:t>Objects” (1983</a:t>
            </a:r>
          </a:p>
          <a:p>
            <a:pPr marL="180975" lvl="1" indent="0"/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Worked on “Star Trek 2 – The Wrath of Khan”</a:t>
            </a:r>
            <a:endParaRPr lang="en-US" dirty="0">
              <a:sym typeface="Wingdings" panose="05000000000000000000" pitchFamily="2" charset="2"/>
            </a:endParaRPr>
          </a:p>
          <a:p>
            <a:pPr marL="180975" lvl="1" indent="0"/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Systems</a:t>
            </a:r>
            <a:endParaRPr lang="de-DE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440" y="4480818"/>
            <a:ext cx="1921001" cy="185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725144"/>
            <a:ext cx="2088143" cy="1311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e 5"/>
          <p:cNvSpPr/>
          <p:nvPr/>
        </p:nvSpPr>
        <p:spPr bwMode="auto">
          <a:xfrm>
            <a:off x="7668344" y="2132856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853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in Games </a:t>
            </a:r>
            <a:r>
              <a:rPr lang="de-DE" dirty="0" err="1" smtClean="0"/>
              <a:t>today</a:t>
            </a:r>
            <a:endParaRPr lang="de-DE" dirty="0" smtClean="0"/>
          </a:p>
          <a:p>
            <a:pPr lvl="1"/>
            <a:r>
              <a:rPr lang="de-DE" dirty="0" err="1" smtClean="0"/>
              <a:t>Gaseous</a:t>
            </a:r>
            <a:r>
              <a:rPr lang="de-DE" dirty="0" smtClean="0"/>
              <a:t> </a:t>
            </a:r>
            <a:r>
              <a:rPr lang="de-DE" dirty="0" err="1" smtClean="0"/>
              <a:t>effects</a:t>
            </a:r>
            <a:endParaRPr lang="de-DE" dirty="0" smtClean="0"/>
          </a:p>
          <a:p>
            <a:pPr lvl="2"/>
            <a:r>
              <a:rPr lang="de-DE" dirty="0" err="1" smtClean="0"/>
              <a:t>Fire</a:t>
            </a:r>
            <a:endParaRPr lang="de-DE" dirty="0" smtClean="0"/>
          </a:p>
          <a:p>
            <a:pPr lvl="2"/>
            <a:r>
              <a:rPr lang="de-DE" dirty="0" smtClean="0"/>
              <a:t>Smoke</a:t>
            </a:r>
          </a:p>
          <a:p>
            <a:pPr lvl="2"/>
            <a:r>
              <a:rPr lang="de-DE" dirty="0" err="1" smtClean="0"/>
              <a:t>Gasses</a:t>
            </a:r>
            <a:endParaRPr lang="de-DE" dirty="0" smtClean="0"/>
          </a:p>
          <a:p>
            <a:pPr lvl="1"/>
            <a:r>
              <a:rPr lang="de-DE" dirty="0" err="1" smtClean="0"/>
              <a:t>Explosions</a:t>
            </a:r>
            <a:endParaRPr lang="de-DE" dirty="0" smtClean="0"/>
          </a:p>
          <a:p>
            <a:pPr lvl="1"/>
            <a:r>
              <a:rPr lang="de-DE" dirty="0" err="1" smtClean="0"/>
              <a:t>Atmospheric</a:t>
            </a:r>
            <a:r>
              <a:rPr lang="de-DE" dirty="0" smtClean="0"/>
              <a:t> </a:t>
            </a:r>
            <a:r>
              <a:rPr lang="de-DE" dirty="0" err="1" smtClean="0"/>
              <a:t>effects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Basis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techniques</a:t>
            </a:r>
            <a:endParaRPr lang="de-DE" dirty="0" smtClean="0"/>
          </a:p>
          <a:p>
            <a:pPr lvl="1"/>
            <a:r>
              <a:rPr lang="de-DE" dirty="0" smtClean="0"/>
              <a:t>Cloth </a:t>
            </a:r>
            <a:r>
              <a:rPr lang="de-DE" dirty="0" err="1" smtClean="0"/>
              <a:t>simulation</a:t>
            </a:r>
            <a:endParaRPr lang="de-DE" dirty="0" smtClean="0"/>
          </a:p>
          <a:p>
            <a:pPr lvl="1"/>
            <a:r>
              <a:rPr lang="de-DE" dirty="0" smtClean="0"/>
              <a:t>Hair </a:t>
            </a:r>
            <a:r>
              <a:rPr lang="de-DE" dirty="0" err="1" smtClean="0"/>
              <a:t>simulation</a:t>
            </a:r>
            <a:endParaRPr lang="de-DE" dirty="0" smtClean="0"/>
          </a:p>
          <a:p>
            <a:pPr lvl="1"/>
            <a:r>
              <a:rPr lang="de-DE" dirty="0" smtClean="0"/>
              <a:t>Fluid </a:t>
            </a:r>
            <a:r>
              <a:rPr lang="de-DE" dirty="0" err="1" smtClean="0"/>
              <a:t>simulation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Systems</a:t>
            </a:r>
            <a:endParaRPr lang="de-DE" dirty="0"/>
          </a:p>
        </p:txBody>
      </p:sp>
      <p:pic>
        <p:nvPicPr>
          <p:cNvPr id="1026" name="Picture 2" descr="unity christmas tr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28800"/>
            <a:ext cx="4177986" cy="284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178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anose="05000000000000000000" pitchFamily="2" charset="2"/>
              </a:rPr>
              <a:t>Emitter</a:t>
            </a: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Geometric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shape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which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particles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spawned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Spheres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Boxes</a:t>
            </a: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Complex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polyhedra</a:t>
            </a:r>
            <a:r>
              <a:rPr lang="de-DE" dirty="0" smtClean="0">
                <a:sym typeface="Wingdings" panose="05000000000000000000" pitchFamily="2" charset="2"/>
              </a:rPr>
              <a:t> (</a:t>
            </a:r>
            <a:r>
              <a:rPr lang="de-DE" dirty="0" err="1" smtClean="0">
                <a:sym typeface="Wingdings" panose="05000000000000000000" pitchFamily="2" charset="2"/>
              </a:rPr>
              <a:t>meshes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Planes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…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Emission Control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Position (on </a:t>
            </a:r>
            <a:r>
              <a:rPr lang="de-DE" dirty="0" err="1" smtClean="0">
                <a:sym typeface="Wingdings" panose="05000000000000000000" pitchFamily="2" charset="2"/>
              </a:rPr>
              <a:t>faces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vertices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edges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inside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volume</a:t>
            </a:r>
            <a:r>
              <a:rPr lang="de-DE" dirty="0" smtClean="0">
                <a:sym typeface="Wingdings" panose="05000000000000000000" pitchFamily="2" charset="2"/>
              </a:rPr>
              <a:t>, …)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Random </a:t>
            </a:r>
            <a:r>
              <a:rPr lang="de-DE" dirty="0" err="1" smtClean="0">
                <a:sym typeface="Wingdings" panose="05000000000000000000" pitchFamily="2" charset="2"/>
              </a:rPr>
              <a:t>positioning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emitted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particles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Number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particles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Initial </a:t>
            </a:r>
            <a:r>
              <a:rPr lang="de-DE" dirty="0" err="1" smtClean="0">
                <a:sym typeface="Wingdings" panose="05000000000000000000" pitchFamily="2" charset="2"/>
              </a:rPr>
              <a:t>velocity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Other </a:t>
            </a:r>
            <a:r>
              <a:rPr lang="de-DE" dirty="0" err="1" smtClean="0">
                <a:sym typeface="Wingdings" panose="05000000000000000000" pitchFamily="2" charset="2"/>
              </a:rPr>
              <a:t>particle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properties</a:t>
            </a: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Systems</a:t>
            </a:r>
            <a:endParaRPr lang="de-DE" dirty="0"/>
          </a:p>
        </p:txBody>
      </p:sp>
      <p:sp>
        <p:nvSpPr>
          <p:cNvPr id="5" name="Würfel 4"/>
          <p:cNvSpPr/>
          <p:nvPr/>
        </p:nvSpPr>
        <p:spPr bwMode="auto">
          <a:xfrm>
            <a:off x="6876256" y="4869160"/>
            <a:ext cx="1800200" cy="1224136"/>
          </a:xfrm>
          <a:prstGeom prst="cub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Ellipse 5"/>
          <p:cNvSpPr/>
          <p:nvPr/>
        </p:nvSpPr>
        <p:spPr bwMode="auto">
          <a:xfrm>
            <a:off x="7619706" y="5517232"/>
            <a:ext cx="144016" cy="14401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de-DE" dirty="0">
              <a:solidFill>
                <a:schemeClr val="bg1"/>
              </a:solidFill>
              <a:latin typeface="Arial" charset="0"/>
            </a:endParaRP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Center</a:t>
            </a:r>
          </a:p>
        </p:txBody>
      </p:sp>
      <p:sp>
        <p:nvSpPr>
          <p:cNvPr id="7" name="Ellipse 6"/>
          <p:cNvSpPr/>
          <p:nvPr/>
        </p:nvSpPr>
        <p:spPr bwMode="auto">
          <a:xfrm>
            <a:off x="7089576" y="5229200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7763722" y="4877843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Ellipse 8"/>
          <p:cNvSpPr/>
          <p:nvPr/>
        </p:nvSpPr>
        <p:spPr bwMode="auto">
          <a:xfrm>
            <a:off x="8172400" y="5453996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Ellipse 9"/>
          <p:cNvSpPr/>
          <p:nvPr/>
        </p:nvSpPr>
        <p:spPr bwMode="auto">
          <a:xfrm>
            <a:off x="7305841" y="4949851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>
            <a:off x="7067578" y="5599856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7899595" y="5301208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4" name="Gerade Verbindung mit Pfeil 13"/>
          <p:cNvCxnSpPr>
            <a:stCxn id="7" idx="0"/>
          </p:cNvCxnSpPr>
          <p:nvPr/>
        </p:nvCxnSpPr>
        <p:spPr bwMode="auto">
          <a:xfrm flipH="1" flipV="1">
            <a:off x="7067578" y="4653136"/>
            <a:ext cx="94006" cy="576064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Gerade Verbindung mit Pfeil 15"/>
          <p:cNvCxnSpPr>
            <a:stCxn id="10" idx="0"/>
          </p:cNvCxnSpPr>
          <p:nvPr/>
        </p:nvCxnSpPr>
        <p:spPr bwMode="auto">
          <a:xfrm flipV="1">
            <a:off x="7377849" y="4365104"/>
            <a:ext cx="218487" cy="584747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Gerade Verbindung mit Pfeil 17"/>
          <p:cNvCxnSpPr>
            <a:stCxn id="8" idx="0"/>
          </p:cNvCxnSpPr>
          <p:nvPr/>
        </p:nvCxnSpPr>
        <p:spPr bwMode="auto">
          <a:xfrm flipH="1" flipV="1">
            <a:off x="7776356" y="4653136"/>
            <a:ext cx="59374" cy="224707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Gerade Verbindung mit Pfeil 19"/>
          <p:cNvCxnSpPr>
            <a:stCxn id="12" idx="0"/>
          </p:cNvCxnSpPr>
          <p:nvPr/>
        </p:nvCxnSpPr>
        <p:spPr bwMode="auto">
          <a:xfrm flipV="1">
            <a:off x="7971603" y="5021859"/>
            <a:ext cx="72008" cy="279349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mit Pfeil 21"/>
          <p:cNvCxnSpPr>
            <a:stCxn id="11" idx="0"/>
          </p:cNvCxnSpPr>
          <p:nvPr/>
        </p:nvCxnSpPr>
        <p:spPr bwMode="auto">
          <a:xfrm flipV="1">
            <a:off x="7139586" y="5301208"/>
            <a:ext cx="166255" cy="298648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Gerade Verbindung mit Pfeil 23"/>
          <p:cNvCxnSpPr>
            <a:stCxn id="9" idx="0"/>
          </p:cNvCxnSpPr>
          <p:nvPr/>
        </p:nvCxnSpPr>
        <p:spPr bwMode="auto">
          <a:xfrm flipV="1">
            <a:off x="8244408" y="5021859"/>
            <a:ext cx="0" cy="432137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13965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Render an amorphous/gaseous “alien”</a:t>
            </a:r>
          </a:p>
          <a:p>
            <a:endParaRPr lang="en-US" dirty="0"/>
          </a:p>
          <a:p>
            <a:r>
              <a:rPr lang="en-US" dirty="0" smtClean="0"/>
              <a:t>Two particle systems</a:t>
            </a:r>
          </a:p>
          <a:p>
            <a:pPr lvl="1"/>
            <a:r>
              <a:rPr lang="en-US" dirty="0" smtClean="0"/>
              <a:t>One emits particles that are rendered, no gravity</a:t>
            </a:r>
          </a:p>
          <a:p>
            <a:pPr lvl="1"/>
            <a:r>
              <a:rPr lang="en-US" dirty="0" smtClean="0"/>
              <a:t>One emits invisible particles</a:t>
            </a:r>
          </a:p>
          <a:p>
            <a:pPr lvl="2"/>
            <a:r>
              <a:rPr lang="en-US" dirty="0" smtClean="0"/>
              <a:t>From the shape of the mesh</a:t>
            </a:r>
          </a:p>
          <a:p>
            <a:pPr lvl="2"/>
            <a:r>
              <a:rPr lang="en-US" dirty="0" smtClean="0"/>
              <a:t>No velocity, no gravity</a:t>
            </a:r>
          </a:p>
          <a:p>
            <a:pPr lvl="2"/>
            <a:r>
              <a:rPr lang="en-US" dirty="0" smtClean="0"/>
              <a:t>Brownian motion</a:t>
            </a:r>
          </a:p>
          <a:p>
            <a:pPr lvl="2"/>
            <a:r>
              <a:rPr lang="en-US" dirty="0" smtClean="0"/>
              <a:t>Act as attractors for the other particles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Particle systems shaping objects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285" y="1772816"/>
            <a:ext cx="2621821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382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contd.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1859225" cy="313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93096"/>
            <a:ext cx="2017837" cy="3166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93096"/>
            <a:ext cx="1847636" cy="31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2034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Preliminary</a:t>
            </a:r>
            <a:r>
              <a:rPr lang="de-DE" dirty="0" smtClean="0"/>
              <a:t> </a:t>
            </a:r>
            <a:r>
              <a:rPr lang="de-DE" dirty="0" err="1" smtClean="0"/>
              <a:t>timetable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031709"/>
              </p:ext>
            </p:extLst>
          </p:nvPr>
        </p:nvGraphicFramePr>
        <p:xfrm>
          <a:off x="251520" y="1700808"/>
          <a:ext cx="8640960" cy="4942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184"/>
                <a:gridCol w="1584176"/>
                <a:gridCol w="54006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Lecture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No</a:t>
                      </a:r>
                      <a:r>
                        <a:rPr lang="de-DE" dirty="0" smtClean="0"/>
                        <a:t>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Topic</a:t>
                      </a:r>
                      <a:endParaRPr lang="de-DE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Input &amp; Output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0" dirty="0" smtClean="0">
                          <a:latin typeface="+mn-lt"/>
                        </a:rPr>
                        <a:t>2</a:t>
                      </a:r>
                      <a:endParaRPr lang="de-DE" sz="14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24.10.2014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Timing &amp; Basic Game </a:t>
                      </a:r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Mechanics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31.10.2014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Hardware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6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Animations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7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Physically-based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 smtClean="0">
                          <a:latin typeface="+mn-lt"/>
                        </a:rPr>
                        <a:t>8</a:t>
                      </a:r>
                      <a:endParaRPr lang="de-DE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05.12.2014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9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10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Procedural</a:t>
                      </a:r>
                      <a:r>
                        <a:rPr lang="de-DE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Content Generation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Compression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&amp; Streaming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Multiplayer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Audio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Scripting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907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contd.</a:t>
            </a:r>
            <a:endParaRPr lang="en-US" dirty="0"/>
          </a:p>
        </p:txBody>
      </p:sp>
      <p:pic>
        <p:nvPicPr>
          <p:cNvPr id="4098" name="Picture 2" descr="F:\Dropbox\Dropbox\Projekte\Cargo Oktober\Alien\Appear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110904"/>
            <a:ext cx="1400944" cy="280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F:\Dropbox\Dropbox\Projekte\Cargo Oktober\Alien\Appear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70944"/>
            <a:ext cx="1420924" cy="284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:\Dropbox\Dropbox\Projekte\Cargo Oktober\Alien\Appear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14400"/>
            <a:ext cx="190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F:\Dropbox\Dropbox\Projekte\Cargo Oktober\Alien\Appear_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51992"/>
            <a:ext cx="190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:\Dropbox\Dropbox\Projekte\Cargo Oktober\Alien\Appear_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460942"/>
            <a:ext cx="190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F:\Dropbox\Dropbox\Projekte\Cargo Oktober\Alien\Appear_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336" y="1563216"/>
            <a:ext cx="190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:\Dropbox\Dropbox\Projekte\Cargo Oktober\Alien\Appear_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635224"/>
            <a:ext cx="190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719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Initial </a:t>
            </a:r>
            <a:r>
              <a:rPr lang="de-DE" dirty="0" err="1" smtClean="0"/>
              <a:t>position</a:t>
            </a:r>
            <a:endParaRPr lang="de-DE" dirty="0" smtClean="0"/>
          </a:p>
          <a:p>
            <a:pPr lvl="1"/>
            <a:r>
              <a:rPr lang="de-DE" dirty="0" err="1" smtClean="0"/>
              <a:t>Jittering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randomness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Spawn</a:t>
            </a:r>
            <a:r>
              <a:rPr lang="de-DE" dirty="0" smtClean="0"/>
              <a:t> rate</a:t>
            </a:r>
          </a:p>
          <a:p>
            <a:pPr lvl="1"/>
            <a:r>
              <a:rPr lang="de-DE" dirty="0" smtClean="0"/>
              <a:t>The rate </a:t>
            </a:r>
            <a:r>
              <a:rPr lang="de-DE" dirty="0" err="1" smtClean="0"/>
              <a:t>itself</a:t>
            </a:r>
            <a:endParaRPr lang="de-DE" dirty="0" smtClean="0"/>
          </a:p>
          <a:p>
            <a:pPr lvl="1"/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time</a:t>
            </a:r>
          </a:p>
          <a:p>
            <a:pPr lvl="1"/>
            <a:r>
              <a:rPr lang="de-DE" dirty="0" smtClean="0"/>
              <a:t>All at </a:t>
            </a:r>
            <a:r>
              <a:rPr lang="de-DE" dirty="0" err="1" smtClean="0"/>
              <a:t>once</a:t>
            </a:r>
            <a:r>
              <a:rPr lang="de-DE" dirty="0" smtClean="0"/>
              <a:t>, </a:t>
            </a:r>
            <a:r>
              <a:rPr lang="de-DE" dirty="0" err="1" smtClean="0"/>
              <a:t>over</a:t>
            </a:r>
            <a:r>
              <a:rPr lang="de-DE" dirty="0"/>
              <a:t> </a:t>
            </a:r>
            <a:r>
              <a:rPr lang="de-DE" dirty="0" smtClean="0"/>
              <a:t>a </a:t>
            </a:r>
            <a:r>
              <a:rPr lang="de-DE" dirty="0" err="1" smtClean="0"/>
              <a:t>certain</a:t>
            </a:r>
            <a:r>
              <a:rPr lang="de-DE" dirty="0" smtClean="0"/>
              <a:t> time, </a:t>
            </a:r>
            <a:r>
              <a:rPr lang="de-DE" dirty="0" err="1" smtClean="0"/>
              <a:t>continuuously</a:t>
            </a:r>
            <a:r>
              <a:rPr lang="de-DE" dirty="0" smtClean="0"/>
              <a:t>, maximal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particles</a:t>
            </a:r>
            <a:r>
              <a:rPr lang="de-DE" dirty="0" smtClean="0"/>
              <a:t>, …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Initial </a:t>
            </a:r>
            <a:r>
              <a:rPr lang="de-DE" dirty="0" err="1" smtClean="0"/>
              <a:t>direction</a:t>
            </a:r>
            <a:r>
              <a:rPr lang="de-DE" dirty="0" smtClean="0"/>
              <a:t> &amp; </a:t>
            </a:r>
            <a:r>
              <a:rPr lang="de-DE" dirty="0" err="1" smtClean="0"/>
              <a:t>velocity</a:t>
            </a:r>
            <a:endParaRPr lang="de-DE" dirty="0"/>
          </a:p>
          <a:p>
            <a:pPr lvl="1"/>
            <a:r>
              <a:rPr lang="de-DE" dirty="0" err="1" smtClean="0"/>
              <a:t>Direction</a:t>
            </a:r>
            <a:r>
              <a:rPr lang="de-DE" dirty="0" smtClean="0"/>
              <a:t> (</a:t>
            </a:r>
            <a:r>
              <a:rPr lang="de-DE" dirty="0" err="1" smtClean="0"/>
              <a:t>straight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, </a:t>
            </a:r>
            <a:r>
              <a:rPr lang="de-DE" dirty="0" err="1" smtClean="0"/>
              <a:t>sidewards</a:t>
            </a:r>
            <a:r>
              <a:rPr lang="de-DE" dirty="0" smtClean="0"/>
              <a:t>, …)</a:t>
            </a:r>
          </a:p>
          <a:p>
            <a:pPr lvl="1"/>
            <a:r>
              <a:rPr lang="de-DE" dirty="0" err="1" smtClean="0"/>
              <a:t>Velocity</a:t>
            </a:r>
            <a:endParaRPr lang="de-DE" dirty="0" smtClean="0"/>
          </a:p>
          <a:p>
            <a:pPr marL="180975" lvl="1" indent="0">
              <a:buNone/>
            </a:pPr>
            <a:endParaRPr lang="de-DE" dirty="0" smtClean="0"/>
          </a:p>
          <a:p>
            <a:r>
              <a:rPr lang="de-DE" dirty="0" smtClean="0"/>
              <a:t>Gravity</a:t>
            </a:r>
          </a:p>
          <a:p>
            <a:pPr marL="180975" lvl="1" indent="0"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3040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 smtClean="0"/>
              <a:t>forces</a:t>
            </a:r>
            <a:endParaRPr lang="de-DE" dirty="0" smtClean="0"/>
          </a:p>
          <a:p>
            <a:pPr lvl="1"/>
            <a:r>
              <a:rPr lang="de-DE" dirty="0" smtClean="0"/>
              <a:t>Wind</a:t>
            </a:r>
          </a:p>
          <a:p>
            <a:pPr lvl="1"/>
            <a:r>
              <a:rPr lang="de-DE" dirty="0" smtClean="0"/>
              <a:t>Player </a:t>
            </a:r>
            <a:r>
              <a:rPr lang="de-DE" dirty="0" err="1" smtClean="0"/>
              <a:t>interaction</a:t>
            </a:r>
            <a:endParaRPr lang="de-DE" dirty="0" smtClean="0"/>
          </a:p>
          <a:p>
            <a:pPr lvl="1"/>
            <a:r>
              <a:rPr lang="de-DE" dirty="0" smtClean="0"/>
              <a:t>…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Time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smtClean="0"/>
              <a:t>live</a:t>
            </a:r>
          </a:p>
          <a:p>
            <a:endParaRPr lang="de-DE" dirty="0"/>
          </a:p>
          <a:p>
            <a:r>
              <a:rPr lang="de-DE" dirty="0"/>
              <a:t>2nd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levels</a:t>
            </a:r>
            <a:endParaRPr lang="de-DE" dirty="0"/>
          </a:p>
          <a:p>
            <a:pPr lvl="1"/>
            <a:r>
              <a:rPr lang="de-DE" dirty="0" err="1" smtClean="0"/>
              <a:t>Spawn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particles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life</a:t>
            </a:r>
            <a:r>
              <a:rPr lang="de-DE" dirty="0" smtClean="0"/>
              <a:t> </a:t>
            </a:r>
            <a:r>
              <a:rPr lang="de-DE" dirty="0" err="1" smtClean="0"/>
              <a:t>cycle</a:t>
            </a:r>
            <a:endParaRPr lang="de-DE" dirty="0" smtClean="0"/>
          </a:p>
          <a:p>
            <a:pPr lvl="1"/>
            <a:r>
              <a:rPr lang="de-DE" dirty="0" smtClean="0"/>
              <a:t>E.g.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fireworks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Animation</a:t>
            </a:r>
          </a:p>
          <a:p>
            <a:pPr lvl="1"/>
            <a:r>
              <a:rPr lang="de-DE" dirty="0" smtClean="0"/>
              <a:t>Control </a:t>
            </a:r>
            <a:r>
              <a:rPr lang="de-DE" dirty="0" err="1" smtClean="0"/>
              <a:t>shape</a:t>
            </a:r>
            <a:r>
              <a:rPr lang="de-DE" dirty="0" smtClean="0"/>
              <a:t>, </a:t>
            </a:r>
            <a:r>
              <a:rPr lang="de-DE" dirty="0" err="1" smtClean="0"/>
              <a:t>size</a:t>
            </a:r>
            <a:r>
              <a:rPr lang="de-DE" dirty="0" smtClean="0"/>
              <a:t>, </a:t>
            </a:r>
            <a:r>
              <a:rPr lang="de-DE" dirty="0" err="1" smtClean="0"/>
              <a:t>transparency</a:t>
            </a:r>
            <a:r>
              <a:rPr lang="de-DE" dirty="0" smtClean="0"/>
              <a:t>, </a:t>
            </a:r>
            <a:r>
              <a:rPr lang="de-DE" dirty="0" err="1" smtClean="0"/>
              <a:t>sprite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time</a:t>
            </a:r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/>
          </a:p>
        </p:txBody>
      </p:sp>
      <p:pic>
        <p:nvPicPr>
          <p:cNvPr id="5122" name="Picture 2" descr="http://upload.wikimedia.org/wikipedia/commons/a/a7/ColorfulFirework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84784"/>
            <a:ext cx="4391966" cy="26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354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Billboards</a:t>
            </a:r>
          </a:p>
          <a:p>
            <a:pPr lvl="1"/>
            <a:r>
              <a:rPr lang="de-DE" dirty="0" err="1" smtClean="0"/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(</a:t>
            </a:r>
            <a:r>
              <a:rPr lang="de-DE" dirty="0" err="1" smtClean="0"/>
              <a:t>alpha</a:t>
            </a:r>
            <a:r>
              <a:rPr lang="de-DE" dirty="0" smtClean="0"/>
              <a:t>) </a:t>
            </a:r>
            <a:r>
              <a:rPr lang="de-DE" dirty="0" err="1" smtClean="0"/>
              <a:t>textures</a:t>
            </a:r>
            <a:endParaRPr lang="de-DE" dirty="0" smtClean="0"/>
          </a:p>
          <a:p>
            <a:pPr lvl="1"/>
            <a:r>
              <a:rPr lang="de-DE" dirty="0" smtClean="0"/>
              <a:t>Simple </a:t>
            </a:r>
            <a:r>
              <a:rPr lang="de-DE" dirty="0" err="1" smtClean="0"/>
              <a:t>geometry</a:t>
            </a:r>
            <a:r>
              <a:rPr lang="de-DE" dirty="0" smtClean="0"/>
              <a:t> (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instanced</a:t>
            </a:r>
            <a:r>
              <a:rPr lang="de-DE" dirty="0" smtClean="0"/>
              <a:t>)</a:t>
            </a:r>
            <a:endParaRPr lang="de-DE" dirty="0"/>
          </a:p>
          <a:p>
            <a:endParaRPr lang="de-DE" dirty="0"/>
          </a:p>
          <a:p>
            <a:r>
              <a:rPr lang="de-DE" dirty="0" err="1" smtClean="0"/>
              <a:t>Rotating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particles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inverse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r>
              <a:rPr lang="de-DE" dirty="0" smtClean="0"/>
              <a:t> </a:t>
            </a:r>
            <a:r>
              <a:rPr lang="de-DE" dirty="0" err="1" smtClean="0"/>
              <a:t>matrix</a:t>
            </a:r>
            <a:endParaRPr lang="de-DE" dirty="0" smtClean="0"/>
          </a:p>
          <a:p>
            <a:pPr lvl="1"/>
            <a:r>
              <a:rPr lang="de-DE" dirty="0" smtClean="0"/>
              <a:t>View </a:t>
            </a:r>
            <a:r>
              <a:rPr lang="de-DE" dirty="0" err="1" smtClean="0"/>
              <a:t>matrix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usually</a:t>
            </a:r>
            <a:r>
              <a:rPr lang="de-DE" dirty="0" smtClean="0"/>
              <a:t> Translation </a:t>
            </a:r>
            <a:r>
              <a:rPr lang="de-DE" dirty="0" err="1" smtClean="0"/>
              <a:t>and</a:t>
            </a:r>
            <a:r>
              <a:rPr lang="de-DE" dirty="0" smtClean="0"/>
              <a:t> Rotation</a:t>
            </a:r>
          </a:p>
          <a:p>
            <a:pPr lvl="1"/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care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rotation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endParaRPr lang="de-DE" dirty="0" smtClean="0"/>
          </a:p>
          <a:p>
            <a:pPr lvl="2"/>
            <a:r>
              <a:rPr lang="de-DE" dirty="0" smtClean="0">
                <a:sym typeface="Wingdings" panose="05000000000000000000" pitchFamily="2" charset="2"/>
              </a:rPr>
              <a:t> Orthogonal </a:t>
            </a:r>
            <a:r>
              <a:rPr lang="de-DE" dirty="0" err="1" smtClean="0">
                <a:sym typeface="Wingdings" panose="05000000000000000000" pitchFamily="2" charset="2"/>
              </a:rPr>
              <a:t>matrix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inverted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transposing</a:t>
            </a: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Depth-Sorting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particles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transformed</a:t>
            </a:r>
            <a:r>
              <a:rPr lang="de-DE" dirty="0" smtClean="0"/>
              <a:t> z-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particle</a:t>
            </a:r>
            <a:endParaRPr lang="de-DE" dirty="0" smtClean="0"/>
          </a:p>
          <a:p>
            <a:pPr lvl="1"/>
            <a:r>
              <a:rPr lang="de-DE" dirty="0" err="1" smtClean="0"/>
              <a:t>Sometimes</a:t>
            </a:r>
            <a:r>
              <a:rPr lang="de-DE" dirty="0" smtClean="0"/>
              <a:t> not </a:t>
            </a:r>
            <a:r>
              <a:rPr lang="de-DE" dirty="0" err="1" smtClean="0"/>
              <a:t>necessary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a </a:t>
            </a:r>
            <a:r>
              <a:rPr lang="de-DE" dirty="0" err="1" smtClean="0"/>
              <a:t>performance</a:t>
            </a:r>
            <a:r>
              <a:rPr lang="de-DE" dirty="0" smtClean="0"/>
              <a:t> </a:t>
            </a:r>
            <a:r>
              <a:rPr lang="de-DE" dirty="0" err="1" smtClean="0"/>
              <a:t>setting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Trails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Rendering </a:t>
            </a:r>
            <a:r>
              <a:rPr lang="de-DE" dirty="0" err="1" smtClean="0"/>
              <a:t>Particles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9706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5761335" cy="4968875"/>
          </a:xfrm>
        </p:spPr>
        <p:txBody>
          <a:bodyPr/>
          <a:lstStyle/>
          <a:p>
            <a:r>
              <a:rPr lang="en-US" dirty="0" smtClean="0"/>
              <a:t>Quads</a:t>
            </a:r>
          </a:p>
          <a:p>
            <a:pPr lvl="1"/>
            <a:r>
              <a:rPr lang="en-US" dirty="0" smtClean="0"/>
              <a:t>Oriented towards the camera</a:t>
            </a:r>
          </a:p>
          <a:p>
            <a:pPr lvl="2"/>
            <a:r>
              <a:rPr lang="en-US" dirty="0" smtClean="0"/>
              <a:t>In all directions (e.g. particles)</a:t>
            </a:r>
          </a:p>
          <a:p>
            <a:pPr lvl="2"/>
            <a:r>
              <a:rPr lang="en-US" dirty="0" smtClean="0"/>
              <a:t>Only in one axis (e.g. vertical objects such as trees)</a:t>
            </a:r>
          </a:p>
          <a:p>
            <a:endParaRPr lang="en-US" dirty="0"/>
          </a:p>
          <a:p>
            <a:r>
              <a:rPr lang="en-US" dirty="0" smtClean="0"/>
              <a:t>Several quads</a:t>
            </a:r>
          </a:p>
          <a:p>
            <a:pPr lvl="1"/>
            <a:r>
              <a:rPr lang="en-US" dirty="0" smtClean="0"/>
              <a:t>Placed around central axes</a:t>
            </a:r>
          </a:p>
          <a:p>
            <a:pPr lvl="1"/>
            <a:r>
              <a:rPr lang="en-US" dirty="0" smtClean="0"/>
              <a:t>E.g. for trees, bushes (vertical)</a:t>
            </a:r>
          </a:p>
          <a:p>
            <a:pPr lvl="1"/>
            <a:r>
              <a:rPr lang="en-US" dirty="0" smtClean="0"/>
              <a:t>Or beams (along the central axis)</a:t>
            </a:r>
          </a:p>
          <a:p>
            <a:pPr lvl="1"/>
            <a:r>
              <a:rPr lang="en-US" dirty="0" smtClean="0"/>
              <a:t>Not oriented towards the camera </a:t>
            </a:r>
            <a:r>
              <a:rPr lang="en-US" dirty="0" smtClean="0">
                <a:sym typeface="Wingdings" panose="05000000000000000000" pitchFamily="2" charset="2"/>
              </a:rPr>
              <a:t> one side always visible to a certain degree</a:t>
            </a:r>
            <a:endParaRPr lang="en-US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Billboards</a:t>
            </a:r>
            <a:endParaRPr lang="en-US" dirty="0"/>
          </a:p>
        </p:txBody>
      </p:sp>
      <p:pic>
        <p:nvPicPr>
          <p:cNvPr id="3074" name="Picture 2" descr="http://forum.unity3d.com/attachments/tree-jpg.14252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149080"/>
            <a:ext cx="1693375" cy="190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311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(1) initial position,</a:t>
            </a:r>
          </a:p>
          <a:p>
            <a:r>
              <a:rPr lang="en-US" dirty="0"/>
              <a:t>(2) initial velocity (both speed and direction),</a:t>
            </a:r>
          </a:p>
          <a:p>
            <a:r>
              <a:rPr lang="en-US" dirty="0"/>
              <a:t>(3) initial size,</a:t>
            </a:r>
          </a:p>
          <a:p>
            <a:r>
              <a:rPr lang="en-US" dirty="0"/>
              <a:t>(4) initial color,</a:t>
            </a:r>
          </a:p>
          <a:p>
            <a:r>
              <a:rPr lang="en-US" dirty="0"/>
              <a:t>(5) initial transparency,</a:t>
            </a:r>
          </a:p>
          <a:p>
            <a:r>
              <a:rPr lang="en-US" dirty="0"/>
              <a:t>(6) shape,</a:t>
            </a:r>
          </a:p>
          <a:p>
            <a:r>
              <a:rPr lang="en-US" dirty="0"/>
              <a:t>(7) </a:t>
            </a:r>
            <a:r>
              <a:rPr lang="en-US" dirty="0" smtClean="0"/>
              <a:t>lifetime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Properties </a:t>
            </a:r>
            <a:r>
              <a:rPr lang="de-DE" dirty="0" err="1" smtClean="0"/>
              <a:t>by</a:t>
            </a:r>
            <a:r>
              <a:rPr lang="de-DE" dirty="0" smtClean="0"/>
              <a:t> Reeves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3643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6"/>
                </a:solidFill>
              </a:rPr>
              <a:t>Gravity: </a:t>
            </a:r>
            <a:r>
              <a:rPr lang="de-DE" dirty="0" smtClean="0"/>
              <a:t>Little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none</a:t>
            </a:r>
            <a:r>
              <a:rPr lang="de-DE" dirty="0" smtClean="0"/>
              <a:t> (</a:t>
            </a:r>
            <a:r>
              <a:rPr lang="de-DE" dirty="0" err="1" smtClean="0"/>
              <a:t>fire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 </a:t>
            </a:r>
            <a:r>
              <a:rPr lang="de-DE" dirty="0" err="1" smtClean="0"/>
              <a:t>upward</a:t>
            </a:r>
            <a:r>
              <a:rPr lang="de-DE" dirty="0" smtClean="0"/>
              <a:t>)</a:t>
            </a:r>
          </a:p>
          <a:p>
            <a:r>
              <a:rPr lang="de-DE" dirty="0" err="1" smtClean="0">
                <a:solidFill>
                  <a:schemeClr val="accent6"/>
                </a:solidFill>
              </a:rPr>
              <a:t>Lifetime</a:t>
            </a:r>
            <a:r>
              <a:rPr lang="de-DE" dirty="0" smtClean="0">
                <a:solidFill>
                  <a:schemeClr val="accent6"/>
                </a:solidFill>
              </a:rPr>
              <a:t>: </a:t>
            </a:r>
            <a:r>
              <a:rPr lang="de-DE" dirty="0" smtClean="0"/>
              <a:t>Such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flames</a:t>
            </a:r>
            <a:r>
              <a:rPr lang="de-DE" dirty="0" smtClean="0"/>
              <a:t> do not </a:t>
            </a:r>
            <a:r>
              <a:rPr lang="de-DE" dirty="0" err="1" smtClean="0"/>
              <a:t>rise</a:t>
            </a:r>
            <a:r>
              <a:rPr lang="de-DE" dirty="0" smtClean="0"/>
              <a:t> </a:t>
            </a:r>
            <a:r>
              <a:rPr lang="de-DE" dirty="0" err="1" smtClean="0"/>
              <a:t>unrealistically</a:t>
            </a:r>
            <a:r>
              <a:rPr lang="de-DE" dirty="0" smtClean="0"/>
              <a:t> high</a:t>
            </a:r>
          </a:p>
          <a:p>
            <a:r>
              <a:rPr lang="de-DE" dirty="0" smtClean="0">
                <a:solidFill>
                  <a:schemeClr val="accent6"/>
                </a:solidFill>
              </a:rPr>
              <a:t>Emission: </a:t>
            </a:r>
            <a:r>
              <a:rPr lang="de-DE" dirty="0" err="1" smtClean="0"/>
              <a:t>Continuously</a:t>
            </a:r>
            <a:endParaRPr lang="de-DE" dirty="0" smtClean="0"/>
          </a:p>
          <a:p>
            <a:r>
              <a:rPr lang="de-DE" dirty="0" err="1" smtClean="0">
                <a:solidFill>
                  <a:schemeClr val="accent6"/>
                </a:solidFill>
              </a:rPr>
              <a:t>Texture</a:t>
            </a:r>
            <a:r>
              <a:rPr lang="de-DE" dirty="0" smtClean="0">
                <a:solidFill>
                  <a:schemeClr val="accent6"/>
                </a:solidFill>
              </a:rPr>
              <a:t>: </a:t>
            </a:r>
            <a:r>
              <a:rPr lang="de-DE" dirty="0" smtClean="0"/>
              <a:t>Simple </a:t>
            </a:r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alpha</a:t>
            </a:r>
            <a:r>
              <a:rPr lang="de-DE" dirty="0" smtClean="0"/>
              <a:t> (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round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err="1" smtClean="0"/>
              <a:t>Tint</a:t>
            </a:r>
            <a:endParaRPr lang="de-DE" dirty="0" smtClean="0"/>
          </a:p>
          <a:p>
            <a:pPr lvl="1"/>
            <a:r>
              <a:rPr lang="de-DE" dirty="0" smtClean="0"/>
              <a:t>Control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animated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lifetime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particle</a:t>
            </a:r>
            <a:endParaRPr lang="de-DE" dirty="0" smtClean="0"/>
          </a:p>
          <a:p>
            <a:pPr lvl="1"/>
            <a:r>
              <a:rPr lang="de-DE" dirty="0" smtClean="0"/>
              <a:t>Color </a:t>
            </a:r>
            <a:r>
              <a:rPr lang="de-DE" dirty="0" err="1" smtClean="0"/>
              <a:t>value</a:t>
            </a:r>
            <a:endParaRPr lang="de-DE" dirty="0" smtClean="0"/>
          </a:p>
          <a:p>
            <a:pPr lvl="2"/>
            <a:r>
              <a:rPr lang="de-DE" dirty="0" smtClean="0"/>
              <a:t>Simple </a:t>
            </a:r>
            <a:r>
              <a:rPr lang="de-DE" dirty="0" err="1" smtClean="0"/>
              <a:t>case</a:t>
            </a:r>
            <a:r>
              <a:rPr lang="de-DE" dirty="0" smtClean="0"/>
              <a:t>: Color 1 at </a:t>
            </a:r>
            <a:r>
              <a:rPr lang="de-DE" dirty="0" err="1" smtClean="0"/>
              <a:t>birth</a:t>
            </a:r>
            <a:r>
              <a:rPr lang="de-DE" dirty="0" smtClean="0"/>
              <a:t>, Color 2 at </a:t>
            </a:r>
            <a:r>
              <a:rPr lang="de-DE" dirty="0" err="1" smtClean="0"/>
              <a:t>death</a:t>
            </a:r>
            <a:endParaRPr lang="de-DE" dirty="0" smtClean="0"/>
          </a:p>
          <a:p>
            <a:pPr lvl="2"/>
            <a:r>
              <a:rPr lang="de-DE" dirty="0" smtClean="0"/>
              <a:t>More </a:t>
            </a:r>
            <a:r>
              <a:rPr lang="de-DE" dirty="0" err="1" smtClean="0"/>
              <a:t>complicated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: </a:t>
            </a:r>
            <a:r>
              <a:rPr lang="de-DE" dirty="0" err="1" smtClean="0"/>
              <a:t>Provide</a:t>
            </a:r>
            <a:r>
              <a:rPr lang="de-DE" dirty="0" smtClean="0"/>
              <a:t> intermediate </a:t>
            </a:r>
            <a:r>
              <a:rPr lang="de-DE" dirty="0" err="1" smtClean="0"/>
              <a:t>key</a:t>
            </a:r>
            <a:r>
              <a:rPr lang="de-DE" dirty="0" smtClean="0"/>
              <a:t> </a:t>
            </a:r>
            <a:r>
              <a:rPr lang="de-DE" dirty="0" err="1" smtClean="0"/>
              <a:t>colors</a:t>
            </a:r>
            <a:endParaRPr lang="de-DE" dirty="0" smtClean="0"/>
          </a:p>
          <a:p>
            <a:pPr lvl="1"/>
            <a:r>
              <a:rPr lang="de-DE" dirty="0" smtClean="0"/>
              <a:t>Supply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shader</a:t>
            </a:r>
            <a:r>
              <a:rPr lang="de-DE" dirty="0" smtClean="0"/>
              <a:t> via a uniform</a:t>
            </a:r>
          </a:p>
          <a:p>
            <a:pPr lvl="2"/>
            <a:r>
              <a:rPr lang="de-DE" dirty="0" err="1" smtClean="0"/>
              <a:t>Discard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rgb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endParaRPr lang="de-DE" dirty="0" smtClean="0"/>
          </a:p>
          <a:p>
            <a:pPr lvl="2"/>
            <a:r>
              <a:rPr lang="de-DE" dirty="0" smtClean="0"/>
              <a:t>Write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tint</a:t>
            </a:r>
            <a:r>
              <a:rPr lang="de-DE" dirty="0" smtClean="0"/>
              <a:t>-color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rgb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alpha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Fire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2294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to simulate the effect of forces on the particles</a:t>
            </a:r>
          </a:p>
          <a:p>
            <a:endParaRPr lang="en-US" dirty="0"/>
          </a:p>
          <a:p>
            <a:r>
              <a:rPr lang="en-US" dirty="0" smtClean="0"/>
              <a:t>Closed solution not tractable for real-time interaction and especially player interactions</a:t>
            </a:r>
          </a:p>
          <a:p>
            <a:endParaRPr lang="en-US" dirty="0" smtClean="0"/>
          </a:p>
          <a:p>
            <a:r>
              <a:rPr lang="en-US" dirty="0" smtClean="0"/>
              <a:t>Numerical integration</a:t>
            </a:r>
          </a:p>
          <a:p>
            <a:pPr lvl="1"/>
            <a:r>
              <a:rPr lang="en-US" dirty="0" smtClean="0"/>
              <a:t>Simplest approach:</a:t>
            </a:r>
            <a:r>
              <a:rPr lang="en-US" dirty="0"/>
              <a:t> </a:t>
            </a:r>
            <a:r>
              <a:rPr lang="en-US" dirty="0" smtClean="0"/>
              <a:t>Euler integration</a:t>
            </a:r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for particles</a:t>
            </a:r>
            <a:endParaRPr lang="en-US" dirty="0"/>
          </a:p>
        </p:txBody>
      </p:sp>
      <p:pic>
        <p:nvPicPr>
          <p:cNvPr id="6146" name="Picture 2" descr="http://upload.wikimedia.org/wikipedia/commons/thumb/1/10/Euler_method.svg/412px-Euler_method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005064"/>
            <a:ext cx="3168352" cy="247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039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err="1" smtClean="0"/>
              <a:t>Apply</a:t>
            </a:r>
            <a:r>
              <a:rPr lang="de-DE" dirty="0" smtClean="0"/>
              <a:t> </a:t>
            </a:r>
            <a:r>
              <a:rPr lang="de-DE" dirty="0" err="1" smtClean="0"/>
              <a:t>Newton‘s</a:t>
            </a:r>
            <a:r>
              <a:rPr lang="de-DE" dirty="0" smtClean="0"/>
              <a:t> </a:t>
            </a:r>
            <a:r>
              <a:rPr lang="de-DE" dirty="0" err="1" smtClean="0"/>
              <a:t>second</a:t>
            </a:r>
            <a:r>
              <a:rPr lang="de-DE" dirty="0" smtClean="0"/>
              <a:t> </a:t>
            </a:r>
            <a:r>
              <a:rPr lang="de-DE" dirty="0" err="1" smtClean="0"/>
              <a:t>law</a:t>
            </a:r>
            <a:endParaRPr lang="de-DE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25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de-DE" dirty="0" smtClean="0">
                    <a:sym typeface="Wingdings" pitchFamily="2" charset="2"/>
                  </a:rPr>
                  <a:t>Newton‘s </a:t>
                </a:r>
                <a:r>
                  <a:rPr lang="de-DE" dirty="0" err="1" smtClean="0">
                    <a:sym typeface="Wingdings" pitchFamily="2" charset="2"/>
                  </a:rPr>
                  <a:t>second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law</a:t>
                </a:r>
                <a:r>
                  <a:rPr lang="de-DE" dirty="0" smtClean="0">
                    <a:sym typeface="Wingdings" pitchFamily="2" charset="2"/>
                  </a:rPr>
                  <a:t>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i="1">
                          <a:latin typeface="Cambria Math"/>
                        </a:rPr>
                        <m:t>𝐹</m:t>
                      </m:r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𝑚</m:t>
                      </m:r>
                      <m:r>
                        <a:rPr lang="de-DE" b="0" i="1" smtClean="0">
                          <a:latin typeface="Cambria Math"/>
                        </a:rPr>
                        <m:t> ∙</m:t>
                      </m:r>
                      <m:r>
                        <a:rPr lang="de-DE" b="0" i="1" smtClean="0">
                          <a:latin typeface="Cambria Math"/>
                          <a:ea typeface="Cambria Math"/>
                        </a:rPr>
                        <m:t>𝑎</m:t>
                      </m:r>
                    </m:oMath>
                  </m:oMathPara>
                </a14:m>
                <a:endParaRPr lang="de-DE" dirty="0" smtClean="0">
                  <a:sym typeface="Wingdings" pitchFamily="2" charset="2"/>
                </a:endParaRPr>
              </a:p>
              <a:p>
                <a:pPr marL="180975" lvl="1" indent="0" algn="ctr" eaLnBrk="1" hangingPunct="1">
                  <a:buNone/>
                </a:pP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/>
                        <a:sym typeface="Wingdings" pitchFamily="2" charset="2"/>
                      </a:rPr>
                      <m:t>𝑎</m:t>
                    </m:r>
                    <m:r>
                      <a:rPr lang="de-DE" sz="2000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acc>
                      <m:accPr>
                        <m:chr m:val="̇"/>
                        <m:ctrlPr>
                          <a:rPr lang="de-DE" sz="2000" b="0" i="1" smtClean="0">
                            <a:latin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de-DE" sz="2000" b="0" i="1" smtClean="0">
                            <a:latin typeface="Cambria Math"/>
                            <a:sym typeface="Wingdings" pitchFamily="2" charset="2"/>
                          </a:rPr>
                          <m:t>𝑣</m:t>
                        </m:r>
                      </m:e>
                    </m:acc>
                  </m:oMath>
                </a14:m>
                <a:r>
                  <a:rPr lang="de-DE" sz="2000" dirty="0" smtClean="0">
                    <a:sym typeface="Wingdings" pitchFamily="2" charset="2"/>
                  </a:rPr>
                  <a:t> </a:t>
                </a:r>
              </a:p>
              <a:p>
                <a:pPr marL="180975" lvl="1" indent="0" algn="ctr" eaLnBrk="1" hangingPunct="1">
                  <a:buNone/>
                </a:pP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/>
                        <a:sym typeface="Wingdings" pitchFamily="2" charset="2"/>
                      </a:rPr>
                      <m:t>𝑣</m:t>
                    </m:r>
                    <m:r>
                      <a:rPr lang="de-DE" sz="2000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acc>
                      <m:accPr>
                        <m:chr m:val="̇"/>
                        <m:ctrlPr>
                          <a:rPr lang="de-DE" sz="2000" b="0" i="1" smtClean="0">
                            <a:latin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de-DE" sz="2000" b="0" i="1" smtClean="0">
                            <a:latin typeface="Cambria Math"/>
                            <a:sym typeface="Wingdings" pitchFamily="2" charset="2"/>
                          </a:rPr>
                          <m:t>𝑥</m:t>
                        </m:r>
                      </m:e>
                    </m:acc>
                  </m:oMath>
                </a14:m>
                <a:r>
                  <a:rPr lang="de-DE" sz="2000" dirty="0" smtClean="0">
                    <a:sym typeface="Wingdings" pitchFamily="2" charset="2"/>
                  </a:rPr>
                  <a:t> </a:t>
                </a:r>
              </a:p>
              <a:p>
                <a:pPr marL="180975" lvl="1" indent="0" eaLnBrk="1" hangingPunct="1">
                  <a:buNone/>
                </a:pPr>
                <a:endParaRPr lang="de-DE" dirty="0" smtClean="0">
                  <a:sym typeface="Wingdings" pitchFamily="2" charset="2"/>
                </a:endParaRPr>
              </a:p>
              <a:p>
                <a:pPr lvl="1" eaLnBrk="1" hangingPunct="1"/>
                <a:endParaRPr lang="de-DE" dirty="0" smtClean="0">
                  <a:sym typeface="Wingdings" pitchFamily="2" charset="2"/>
                </a:endParaRPr>
              </a:p>
              <a:p>
                <a:pPr lvl="1" eaLnBrk="1" hangingPunct="1"/>
                <a:endParaRPr lang="de-DE" dirty="0" smtClean="0">
                  <a:sym typeface="Wingdings" pitchFamily="2" charset="2"/>
                </a:endParaRPr>
              </a:p>
              <a:p>
                <a:pPr eaLnBrk="1" hangingPunct="1"/>
                <a:r>
                  <a:rPr lang="de-DE" dirty="0" err="1" smtClean="0">
                    <a:sym typeface="Wingdings" pitchFamily="2" charset="2"/>
                  </a:rPr>
                  <a:t>By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transforming</a:t>
                </a:r>
                <a:r>
                  <a:rPr lang="de-DE" dirty="0" smtClean="0">
                    <a:sym typeface="Wingdings" pitchFamily="2" charset="2"/>
                  </a:rPr>
                  <a:t>, </a:t>
                </a:r>
                <a:r>
                  <a:rPr lang="de-DE" dirty="0" err="1" smtClean="0">
                    <a:sym typeface="Wingdings" pitchFamily="2" charset="2"/>
                  </a:rPr>
                  <a:t>this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can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be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rephrased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as</a:t>
                </a:r>
                <a:r>
                  <a:rPr lang="de-DE" dirty="0" smtClean="0">
                    <a:sym typeface="Wingdings" pitchFamily="2" charset="2"/>
                  </a:rPr>
                  <a:t> a differential </a:t>
                </a:r>
                <a:r>
                  <a:rPr lang="de-DE" dirty="0" err="1" smtClean="0">
                    <a:sym typeface="Wingdings" pitchFamily="2" charset="2"/>
                  </a:rPr>
                  <a:t>equation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for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the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second</a:t>
                </a:r>
                <a:r>
                  <a:rPr lang="de-DE" dirty="0" smtClean="0">
                    <a:sym typeface="Wingdings" pitchFamily="2" charset="2"/>
                  </a:rPr>
                  <a:t> derivative </a:t>
                </a:r>
                <a:r>
                  <a:rPr lang="de-DE" dirty="0" err="1" smtClean="0">
                    <a:sym typeface="Wingdings" pitchFamily="2" charset="2"/>
                  </a:rPr>
                  <a:t>of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the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position</a:t>
                </a:r>
                <a:r>
                  <a:rPr lang="de-DE" dirty="0" smtClean="0">
                    <a:sym typeface="Wingdings" pitchFamily="2" charset="2"/>
                  </a:rPr>
                  <a:t>, </a:t>
                </a:r>
                <a:r>
                  <a:rPr lang="de-DE" dirty="0" err="1" smtClean="0">
                    <a:sym typeface="Wingdings" pitchFamily="2" charset="2"/>
                  </a:rPr>
                  <a:t>depending</a:t>
                </a:r>
                <a:r>
                  <a:rPr lang="de-DE" dirty="0" smtClean="0">
                    <a:sym typeface="Wingdings" pitchFamily="2" charset="2"/>
                  </a:rPr>
                  <a:t> on </a:t>
                </a:r>
                <a:r>
                  <a:rPr lang="de-DE" dirty="0" err="1" smtClean="0">
                    <a:sym typeface="Wingdings" pitchFamily="2" charset="2"/>
                  </a:rPr>
                  <a:t>the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mass</a:t>
                </a:r>
                <a:r>
                  <a:rPr lang="de-DE" dirty="0" smtClean="0">
                    <a:sym typeface="Wingdings" pitchFamily="2" charset="2"/>
                  </a:rPr>
                  <a:t> (</a:t>
                </a:r>
                <a:r>
                  <a:rPr lang="de-DE" dirty="0" err="1" smtClean="0">
                    <a:sym typeface="Wingdings" pitchFamily="2" charset="2"/>
                  </a:rPr>
                  <a:t>assumed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to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be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constant</a:t>
                </a:r>
                <a:r>
                  <a:rPr lang="de-DE" dirty="0" smtClean="0">
                    <a:sym typeface="Wingdings" pitchFamily="2" charset="2"/>
                  </a:rPr>
                  <a:t>) </a:t>
                </a:r>
                <a:r>
                  <a:rPr lang="de-DE" dirty="0" err="1" smtClean="0">
                    <a:sym typeface="Wingdings" pitchFamily="2" charset="2"/>
                  </a:rPr>
                  <a:t>and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the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force</a:t>
                </a:r>
                <a:r>
                  <a:rPr lang="de-DE" dirty="0" smtClean="0">
                    <a:sym typeface="Wingdings" pitchFamily="2" charset="2"/>
                  </a:rPr>
                  <a:t>(s) </a:t>
                </a:r>
                <a:r>
                  <a:rPr lang="de-DE" dirty="0" err="1" smtClean="0">
                    <a:sym typeface="Wingdings" pitchFamily="2" charset="2"/>
                  </a:rPr>
                  <a:t>acting</a:t>
                </a:r>
                <a:r>
                  <a:rPr lang="de-DE" dirty="0" smtClean="0">
                    <a:sym typeface="Wingdings" pitchFamily="2" charset="2"/>
                  </a:rPr>
                  <a:t> on </a:t>
                </a:r>
                <a:r>
                  <a:rPr lang="de-DE" dirty="0" err="1" smtClean="0">
                    <a:sym typeface="Wingdings" pitchFamily="2" charset="2"/>
                  </a:rPr>
                  <a:t>the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object</a:t>
                </a:r>
                <a:r>
                  <a:rPr lang="de-DE" dirty="0" smtClean="0">
                    <a:sym typeface="Wingdings" pitchFamily="2" charset="2"/>
                  </a:rPr>
                  <a:t> </a:t>
                </a:r>
                <a:r>
                  <a:rPr lang="de-DE" dirty="0" err="1" smtClean="0">
                    <a:sym typeface="Wingdings" pitchFamily="2" charset="2"/>
                  </a:rPr>
                  <a:t>at</a:t>
                </a:r>
                <a:r>
                  <a:rPr lang="de-DE" dirty="0" smtClean="0">
                    <a:sym typeface="Wingdings" pitchFamily="2" charset="2"/>
                  </a:rPr>
                  <a:t> time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  <a:sym typeface="Wingdings" pitchFamily="2" charset="2"/>
                      </a:rPr>
                      <m:t>𝑡</m:t>
                    </m:r>
                  </m:oMath>
                </a14:m>
                <a:r>
                  <a:rPr lang="de-DE" dirty="0" smtClean="0">
                    <a:sym typeface="Wingdings" pitchFamily="2" charset="2"/>
                  </a:rPr>
                  <a:t>.</a:t>
                </a:r>
              </a:p>
              <a:p>
                <a:pPr eaLnBrk="1" hangingPunct="1"/>
                <a:endParaRPr lang="de-DE" dirty="0" smtClean="0">
                  <a:sym typeface="Wingdings" pitchFamily="2" charset="2"/>
                </a:endParaRPr>
              </a:p>
              <a:p>
                <a:pPr marL="0" indent="0" algn="ctr" eaLnBrk="1" hangingPunct="1">
                  <a:buNone/>
                </a:pPr>
                <a:endParaRPr lang="de-DE" dirty="0" smtClean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64" t="-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260" name="Rectangle 4"/>
              <p:cNvSpPr>
                <a:spLocks noChangeArrowheads="1"/>
              </p:cNvSpPr>
              <p:nvPr/>
            </p:nvSpPr>
            <p:spPr bwMode="auto">
              <a:xfrm>
                <a:off x="6896100" y="1557338"/>
                <a:ext cx="1997075" cy="15113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𝑭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: force</a:t>
                </a:r>
              </a:p>
              <a:p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𝒎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:mass</a:t>
                </a:r>
              </a:p>
              <a:p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𝒂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: acceleration</a:t>
                </a:r>
              </a:p>
              <a:p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𝒗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: velocity</a:t>
                </a:r>
              </a:p>
              <a:p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: position</a:t>
                </a:r>
              </a:p>
            </p:txBody>
          </p:sp>
        </mc:Choice>
        <mc:Fallback xmlns="">
          <p:sp>
            <p:nvSpPr>
              <p:cNvPr id="9626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6100" y="1557338"/>
                <a:ext cx="1997075" cy="1511300"/>
              </a:xfrm>
              <a:prstGeom prst="rect">
                <a:avLst/>
              </a:prstGeom>
              <a:blipFill rotWithShape="1">
                <a:blip r:embed="rId3"/>
                <a:stretch>
                  <a:fillRect t="-4400" b="-1080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4011505" y="4996661"/>
                <a:ext cx="1129861" cy="781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de-DE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</m:acc>
                      <m:r>
                        <a:rPr lang="de-DE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e-DE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𝑭</m:t>
                          </m:r>
                        </m:num>
                        <m:den>
                          <m:r>
                            <a:rPr lang="de-DE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505" y="4996661"/>
                <a:ext cx="1129861" cy="78136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15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Solve the differential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283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dirty="0" smtClean="0"/>
                  <a:t>Usually done numerically</a:t>
                </a:r>
              </a:p>
              <a:p>
                <a:pPr eaLnBrk="1" hangingPunct="1"/>
                <a:endParaRPr lang="en-US" dirty="0" smtClean="0"/>
              </a:p>
              <a:p>
                <a:pPr eaLnBrk="1" hangingPunct="1"/>
                <a:r>
                  <a:rPr lang="en-US" dirty="0" smtClean="0"/>
                  <a:t>Easiest algorithm: Euler method</a:t>
                </a:r>
              </a:p>
              <a:p>
                <a:pPr eaLnBrk="1" hangingPunct="1"/>
                <a:endParaRPr lang="en-US" dirty="0" smtClean="0"/>
              </a:p>
              <a:p>
                <a:pPr eaLnBrk="1" hangingPunct="1"/>
                <a:r>
                  <a:rPr lang="en-US" dirty="0" smtClean="0"/>
                  <a:t>First step: Velocity</a:t>
                </a:r>
              </a:p>
              <a:p>
                <a:pPr eaLnBrk="1" hangingPunct="1"/>
                <a:endParaRPr lang="en-US" dirty="0" smtClean="0"/>
              </a:p>
              <a:p>
                <a:pPr marL="0" indent="0" algn="ct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DE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de-DE" b="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de-DE" b="0" i="1">
                          <a:latin typeface="Cambria Math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de-DE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/>
                            </a:rPr>
                            <m:t>𝑣</m:t>
                          </m:r>
                        </m:e>
                      </m:acc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e-DE" b="0" i="1">
                              <a:latin typeface="Cambria Math"/>
                            </a:rPr>
                            <m:t>𝐹</m:t>
                          </m:r>
                        </m:num>
                        <m:den>
                          <m:r>
                            <a:rPr lang="de-DE" b="0" i="1">
                              <a:latin typeface="Cambria Math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de-DE" dirty="0" smtClean="0"/>
              </a:p>
              <a:p>
                <a:pPr marL="0" indent="0" algn="ct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de-DE" b="0" i="0" smtClean="0">
                          <a:latin typeface="Cambria Math"/>
                        </a:rPr>
                        <m:t>+ </m:t>
                      </m:r>
                      <m:f>
                        <m:f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/>
                            </a:rPr>
                            <m:t>𝐹</m:t>
                          </m:r>
                        </m:num>
                        <m:den>
                          <m:r>
                            <a:rPr lang="de-DE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/>
                            </a:rPr>
                            <m:t>Δ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algn="ctr" eaLnBrk="1" hangingPunct="1"/>
                <a:endParaRPr lang="en-US" dirty="0" smtClean="0"/>
              </a:p>
              <a:p>
                <a:pPr eaLnBrk="1" hangingPunct="1"/>
                <a:r>
                  <a:rPr lang="en-US" dirty="0" smtClean="0"/>
                  <a:t>Second step: Position</a:t>
                </a:r>
              </a:p>
              <a:p>
                <a:pPr marL="0" indent="0" algn="ct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𝑡</m:t>
                          </m:r>
                          <m:r>
                            <a:rPr lang="de-DE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>
                                  <a:latin typeface="Cambria Math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de-DE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de-DE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/>
                            </a:rPr>
                            <m:t>Δ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972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05" t="-4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/>
              <p:cNvSpPr>
                <a:spLocks noChangeArrowheads="1"/>
              </p:cNvSpPr>
              <p:nvPr/>
            </p:nvSpPr>
            <p:spPr bwMode="auto">
              <a:xfrm>
                <a:off x="5972176" y="1557338"/>
                <a:ext cx="2921000" cy="15113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𝒕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𝑷𝒓𝒆𝒗𝒊𝒐𝒖𝒔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𝒕𝒊𝒎𝒆</m:t>
                      </m:r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sz="20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𝚫</m:t>
                          </m:r>
                        </m:e>
                        <m:sub>
                          <m:r>
                            <a:rPr lang="de-DE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de-DE" sz="2000" i="1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𝑻𝒊𝒎𝒆𝒔𝒕𝒆𝒑</m:t>
                      </m:r>
                    </m:oMath>
                  </m:oMathPara>
                </a14:m>
                <a:endParaRPr lang="de-DE" sz="2000" b="1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sz="20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𝐭</m:t>
                          </m:r>
                          <m:r>
                            <a:rPr lang="de-DE" sz="2000" b="1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de-DE" sz="20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𝚫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de-DE" sz="2000" i="1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𝑪𝒖𝒓𝒓𝒆𝒏𝒕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de-DE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𝒕𝒊𝒎𝒆</m:t>
                      </m:r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2176" y="1557338"/>
                <a:ext cx="2921000" cy="1511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23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</a:p>
          <a:p>
            <a:pPr lvl="1"/>
            <a:r>
              <a:rPr lang="en-US" dirty="0" smtClean="0"/>
              <a:t>As easy as possible</a:t>
            </a:r>
          </a:p>
          <a:p>
            <a:pPr lvl="1"/>
            <a:r>
              <a:rPr lang="en-US" dirty="0" smtClean="0"/>
              <a:t>Build a simple demo with</a:t>
            </a:r>
          </a:p>
          <a:p>
            <a:pPr lvl="2"/>
            <a:r>
              <a:rPr lang="en-US" dirty="0" smtClean="0"/>
              <a:t>Particle system</a:t>
            </a:r>
          </a:p>
          <a:p>
            <a:pPr lvl="2"/>
            <a:r>
              <a:rPr lang="en-US" dirty="0" smtClean="0"/>
              <a:t>Colliding spheres</a:t>
            </a:r>
            <a:endParaRPr lang="en-US" dirty="0"/>
          </a:p>
          <a:p>
            <a:pPr lvl="1"/>
            <a:r>
              <a:rPr lang="en-US" dirty="0" smtClean="0"/>
              <a:t>Understand the basic principles</a:t>
            </a:r>
          </a:p>
          <a:p>
            <a:pPr lvl="1"/>
            <a:endParaRPr lang="en-US" dirty="0"/>
          </a:p>
          <a:p>
            <a:r>
              <a:rPr lang="en-US" dirty="0" smtClean="0"/>
              <a:t>Next week</a:t>
            </a:r>
          </a:p>
          <a:p>
            <a:pPr lvl="1"/>
            <a:r>
              <a:rPr lang="en-US" dirty="0" smtClean="0"/>
              <a:t>Build upon what we have learned</a:t>
            </a:r>
          </a:p>
          <a:p>
            <a:pPr lvl="1"/>
            <a:r>
              <a:rPr lang="en-US" dirty="0" smtClean="0"/>
              <a:t>Look at more complicated cases</a:t>
            </a:r>
          </a:p>
          <a:p>
            <a:pPr lvl="1"/>
            <a:r>
              <a:rPr lang="en-US" dirty="0" smtClean="0"/>
              <a:t>Apply the physics to our game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93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5185271" cy="4968875"/>
          </a:xfrm>
        </p:spPr>
        <p:txBody>
          <a:bodyPr/>
          <a:lstStyle/>
          <a:p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game‘s</a:t>
            </a:r>
            <a:r>
              <a:rPr lang="de-DE" dirty="0" smtClean="0"/>
              <a:t> </a:t>
            </a:r>
            <a:r>
              <a:rPr lang="de-DE" dirty="0" err="1" smtClean="0"/>
              <a:t>frame</a:t>
            </a:r>
            <a:r>
              <a:rPr lang="de-DE" dirty="0" smtClean="0"/>
              <a:t> rate</a:t>
            </a:r>
          </a:p>
          <a:p>
            <a:pPr lvl="1"/>
            <a:r>
              <a:rPr lang="de-DE" dirty="0" smtClean="0"/>
              <a:t>Update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frame</a:t>
            </a:r>
            <a:endParaRPr lang="de-DE" dirty="0" smtClean="0"/>
          </a:p>
          <a:p>
            <a:pPr lvl="1"/>
            <a:r>
              <a:rPr lang="de-DE" dirty="0" smtClean="0"/>
              <a:t>Keep </a:t>
            </a:r>
            <a:r>
              <a:rPr lang="de-DE" dirty="0" err="1" smtClean="0"/>
              <a:t>track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frame</a:t>
            </a:r>
            <a:r>
              <a:rPr lang="de-DE" dirty="0" smtClean="0"/>
              <a:t> time</a:t>
            </a:r>
          </a:p>
          <a:p>
            <a:pPr lvl="1"/>
            <a:r>
              <a:rPr lang="de-DE" dirty="0" err="1" smtClean="0"/>
              <a:t>Only</a:t>
            </a:r>
            <a:r>
              <a:rPr lang="de-DE" dirty="0" smtClean="0"/>
              <a:t> an </a:t>
            </a:r>
            <a:r>
              <a:rPr lang="de-DE" dirty="0" err="1" smtClean="0"/>
              <a:t>approximation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frame‘s</a:t>
            </a:r>
            <a:r>
              <a:rPr lang="de-DE" dirty="0" smtClean="0"/>
              <a:t> </a:t>
            </a:r>
            <a:r>
              <a:rPr lang="de-DE" dirty="0" err="1" smtClean="0"/>
              <a:t>duration</a:t>
            </a:r>
            <a:endParaRPr lang="de-DE" dirty="0" smtClean="0"/>
          </a:p>
          <a:p>
            <a:pPr lvl="1"/>
            <a:r>
              <a:rPr lang="de-DE" dirty="0" smtClean="0"/>
              <a:t>Watch out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paused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(e.g. </a:t>
            </a:r>
            <a:r>
              <a:rPr lang="de-DE" dirty="0" err="1" smtClean="0"/>
              <a:t>tabbed</a:t>
            </a:r>
            <a:r>
              <a:rPr lang="de-DE" dirty="0" smtClean="0"/>
              <a:t> 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window</a:t>
            </a:r>
            <a:r>
              <a:rPr lang="de-DE" dirty="0" smtClean="0"/>
              <a:t>)</a:t>
            </a:r>
          </a:p>
          <a:p>
            <a:pPr lvl="1"/>
            <a:endParaRPr lang="de-DE" dirty="0"/>
          </a:p>
          <a:p>
            <a:r>
              <a:rPr lang="de-DE" dirty="0" smtClean="0"/>
              <a:t>Independent</a:t>
            </a:r>
          </a:p>
          <a:p>
            <a:pPr lvl="1"/>
            <a:r>
              <a:rPr lang="de-DE" dirty="0" err="1" smtClean="0"/>
              <a:t>Simulate</a:t>
            </a:r>
            <a:r>
              <a:rPr lang="de-DE" dirty="0" smtClean="0"/>
              <a:t> </a:t>
            </a:r>
            <a:r>
              <a:rPr lang="de-DE" dirty="0" err="1" smtClean="0"/>
              <a:t>independent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frame</a:t>
            </a:r>
            <a:r>
              <a:rPr lang="de-DE" dirty="0" smtClean="0"/>
              <a:t> rate</a:t>
            </a:r>
          </a:p>
          <a:p>
            <a:pPr lvl="1"/>
            <a:r>
              <a:rPr lang="de-DE" dirty="0" smtClean="0"/>
              <a:t>Sub-frame </a:t>
            </a:r>
            <a:r>
              <a:rPr lang="de-DE" dirty="0" err="1" smtClean="0"/>
              <a:t>calculations</a:t>
            </a:r>
            <a:r>
              <a:rPr lang="de-DE" dirty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more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exact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Can </a:t>
            </a:r>
            <a:r>
              <a:rPr lang="de-DE" dirty="0" err="1" smtClean="0">
                <a:sym typeface="Wingdings" panose="05000000000000000000" pitchFamily="2" charset="2"/>
              </a:rPr>
              <a:t>adapt</a:t>
            </a:r>
            <a:endParaRPr lang="de-DE" dirty="0">
              <a:sym typeface="Wingdings" panose="05000000000000000000" pitchFamily="2" charset="2"/>
            </a:endParaRPr>
          </a:p>
          <a:p>
            <a:pPr lvl="2"/>
            <a:r>
              <a:rPr lang="de-DE" dirty="0" err="1" smtClean="0">
                <a:sym typeface="Wingdings" panose="05000000000000000000" pitchFamily="2" charset="2"/>
              </a:rPr>
              <a:t>If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nothing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happens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use</a:t>
            </a:r>
            <a:r>
              <a:rPr lang="de-DE" dirty="0" smtClean="0">
                <a:sym typeface="Wingdings" panose="05000000000000000000" pitchFamily="2" charset="2"/>
              </a:rPr>
              <a:t> large time </a:t>
            </a:r>
            <a:r>
              <a:rPr lang="de-DE" dirty="0" err="1" smtClean="0">
                <a:sym typeface="Wingdings" panose="05000000000000000000" pitchFamily="2" charset="2"/>
              </a:rPr>
              <a:t>step</a:t>
            </a:r>
            <a:endParaRPr lang="de-DE" dirty="0" smtClean="0">
              <a:sym typeface="Wingdings" panose="05000000000000000000" pitchFamily="2" charset="2"/>
            </a:endParaRPr>
          </a:p>
          <a:p>
            <a:pPr lvl="2"/>
            <a:r>
              <a:rPr lang="de-DE" dirty="0" smtClean="0">
                <a:sym typeface="Wingdings" panose="05000000000000000000" pitchFamily="2" charset="2"/>
              </a:rPr>
              <a:t>Go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important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moments</a:t>
            </a:r>
            <a:r>
              <a:rPr lang="de-DE" dirty="0" smtClean="0">
                <a:sym typeface="Wingdings" panose="05000000000000000000" pitchFamily="2" charset="2"/>
              </a:rPr>
              <a:t> (</a:t>
            </a:r>
            <a:r>
              <a:rPr lang="de-DE" dirty="0" err="1" smtClean="0">
                <a:sym typeface="Wingdings" panose="05000000000000000000" pitchFamily="2" charset="2"/>
              </a:rPr>
              <a:t>collisions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Time</a:t>
            </a:r>
            <a:endParaRPr lang="de-DE" dirty="0"/>
          </a:p>
        </p:txBody>
      </p:sp>
      <p:cxnSp>
        <p:nvCxnSpPr>
          <p:cNvPr id="6" name="Gerade Verbindung mit Pfeil 5"/>
          <p:cNvCxnSpPr/>
          <p:nvPr/>
        </p:nvCxnSpPr>
        <p:spPr bwMode="auto">
          <a:xfrm>
            <a:off x="6300192" y="2636912"/>
            <a:ext cx="2448272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feld 6"/>
          <p:cNvSpPr txBox="1"/>
          <p:nvPr/>
        </p:nvSpPr>
        <p:spPr>
          <a:xfrm>
            <a:off x="6537638" y="2863008"/>
            <a:ext cx="37702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7520167" y="2859172"/>
            <a:ext cx="37702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804248" y="3212976"/>
            <a:ext cx="82586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deltaT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Gerade Verbindung 10"/>
          <p:cNvCxnSpPr>
            <a:endCxn id="7" idx="0"/>
          </p:cNvCxnSpPr>
          <p:nvPr/>
        </p:nvCxnSpPr>
        <p:spPr bwMode="auto">
          <a:xfrm>
            <a:off x="6726152" y="2636912"/>
            <a:ext cx="0" cy="226096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14"/>
          <p:cNvCxnSpPr/>
          <p:nvPr/>
        </p:nvCxnSpPr>
        <p:spPr bwMode="auto">
          <a:xfrm>
            <a:off x="7708680" y="2636912"/>
            <a:ext cx="0" cy="226096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17287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Precision Event Timer (HPET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Found in chipsets starting in 2005</a:t>
            </a:r>
          </a:p>
          <a:p>
            <a:pPr lvl="1"/>
            <a:r>
              <a:rPr lang="en-US" dirty="0" smtClean="0"/>
              <a:t>64 bit counter</a:t>
            </a:r>
          </a:p>
          <a:p>
            <a:pPr lvl="1"/>
            <a:r>
              <a:rPr lang="en-US" dirty="0" smtClean="0"/>
              <a:t>Counts up with a frequency of at least 10 MHz</a:t>
            </a:r>
          </a:p>
          <a:p>
            <a:pPr lvl="1"/>
            <a:r>
              <a:rPr lang="en-US" dirty="0" smtClean="0"/>
              <a:t>OS sets up an interrupt with a certain frequency</a:t>
            </a:r>
          </a:p>
          <a:p>
            <a:pPr lvl="1"/>
            <a:endParaRPr lang="en-US" dirty="0"/>
          </a:p>
          <a:p>
            <a:r>
              <a:rPr lang="en-US" dirty="0" smtClean="0"/>
              <a:t>Getting the time</a:t>
            </a:r>
          </a:p>
          <a:p>
            <a:pPr lvl="1"/>
            <a:r>
              <a:rPr lang="en-US" dirty="0" smtClean="0"/>
              <a:t>Divide the counter value by the frequency</a:t>
            </a:r>
          </a:p>
          <a:p>
            <a:pPr lvl="1"/>
            <a:r>
              <a:rPr lang="en-US" dirty="0" smtClean="0"/>
              <a:t>Watch out for large values (e.g. PC in standby over weeks)</a:t>
            </a:r>
          </a:p>
          <a:p>
            <a:pPr lvl="1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Time </a:t>
            </a:r>
            <a:r>
              <a:rPr lang="de-DE" dirty="0" err="1" smtClean="0"/>
              <a:t>source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0915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Solid bodies that do not deform</a:t>
            </a:r>
          </a:p>
          <a:p>
            <a:endParaRPr lang="en-US" dirty="0"/>
          </a:p>
          <a:p>
            <a:r>
              <a:rPr lang="en-US" dirty="0" smtClean="0"/>
              <a:t>Added properties:</a:t>
            </a:r>
          </a:p>
          <a:p>
            <a:pPr lvl="1"/>
            <a:r>
              <a:rPr lang="en-US" dirty="0"/>
              <a:t>Center of mass</a:t>
            </a:r>
          </a:p>
          <a:p>
            <a:pPr lvl="1"/>
            <a:r>
              <a:rPr lang="en-US" dirty="0" smtClean="0"/>
              <a:t>Rotation</a:t>
            </a:r>
          </a:p>
          <a:p>
            <a:pPr lvl="1"/>
            <a:r>
              <a:rPr lang="en-US" dirty="0" smtClean="0"/>
              <a:t>Angular velocity</a:t>
            </a:r>
          </a:p>
          <a:p>
            <a:pPr lvl="1"/>
            <a:r>
              <a:rPr lang="en-US" dirty="0" smtClean="0"/>
              <a:t>Angular acceleration</a:t>
            </a:r>
          </a:p>
          <a:p>
            <a:pPr lvl="1"/>
            <a:r>
              <a:rPr lang="en-US" dirty="0" smtClean="0"/>
              <a:t>Moment of inertia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Rigid Bodies</a:t>
            </a:r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420888"/>
            <a:ext cx="2281873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042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Mass: The </a:t>
            </a:r>
            <a:r>
              <a:rPr lang="en-US" dirty="0"/>
              <a:t>property that resists changes in velocity</a:t>
            </a:r>
          </a:p>
          <a:p>
            <a:endParaRPr lang="en-US" dirty="0"/>
          </a:p>
          <a:p>
            <a:r>
              <a:rPr lang="en-US" dirty="0"/>
              <a:t>Center of mass</a:t>
            </a:r>
          </a:p>
          <a:p>
            <a:pPr lvl="1"/>
            <a:r>
              <a:rPr lang="en-US" dirty="0" smtClean="0"/>
              <a:t>Manually: Defined </a:t>
            </a:r>
            <a:r>
              <a:rPr lang="en-US" dirty="0"/>
              <a:t>by artist</a:t>
            </a:r>
          </a:p>
          <a:p>
            <a:pPr lvl="1"/>
            <a:r>
              <a:rPr lang="en-US" dirty="0" smtClean="0"/>
              <a:t>Automatically: Assume </a:t>
            </a:r>
            <a:r>
              <a:rPr lang="en-US" dirty="0"/>
              <a:t>uniform distribution</a:t>
            </a:r>
          </a:p>
          <a:p>
            <a:pPr lvl="2"/>
            <a:r>
              <a:rPr lang="en-US" dirty="0"/>
              <a:t>Integrate over the volume of the </a:t>
            </a:r>
            <a:r>
              <a:rPr lang="en-US" dirty="0" smtClean="0"/>
              <a:t>body</a:t>
            </a:r>
          </a:p>
          <a:p>
            <a:pPr lvl="2"/>
            <a:endParaRPr lang="en-US" dirty="0"/>
          </a:p>
          <a:p>
            <a:r>
              <a:rPr lang="en-US" dirty="0" smtClean="0"/>
              <a:t>Force applied in line with the center of mass change only linear velocity</a:t>
            </a:r>
          </a:p>
          <a:p>
            <a:pPr lvl="1"/>
            <a:r>
              <a:rPr lang="en-US" dirty="0" smtClean="0"/>
              <a:t>Easiest way to handle collisions</a:t>
            </a:r>
          </a:p>
          <a:p>
            <a:pPr lvl="1"/>
            <a:r>
              <a:rPr lang="en-US" dirty="0" smtClean="0"/>
              <a:t>But not very realistic</a:t>
            </a:r>
            <a:endParaRPr lang="en-US" dirty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Terms</a:t>
            </a:r>
            <a:endParaRPr lang="en-US" dirty="0"/>
          </a:p>
        </p:txBody>
      </p:sp>
      <p:sp>
        <p:nvSpPr>
          <p:cNvPr id="5" name="Rechteck 4"/>
          <p:cNvSpPr/>
          <p:nvPr/>
        </p:nvSpPr>
        <p:spPr bwMode="auto">
          <a:xfrm>
            <a:off x="4332167" y="4725145"/>
            <a:ext cx="693691" cy="133402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7" name="Gerade Verbindung mit Pfeil 6"/>
          <p:cNvCxnSpPr/>
          <p:nvPr/>
        </p:nvCxnSpPr>
        <p:spPr bwMode="auto">
          <a:xfrm>
            <a:off x="3851920" y="4885227"/>
            <a:ext cx="480247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hteck 7"/>
          <p:cNvSpPr/>
          <p:nvPr/>
        </p:nvSpPr>
        <p:spPr bwMode="auto">
          <a:xfrm rot="1351434">
            <a:off x="5334953" y="4725144"/>
            <a:ext cx="693691" cy="133402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7095859" y="4725145"/>
            <a:ext cx="693691" cy="133402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 bwMode="auto">
          <a:xfrm>
            <a:off x="6613347" y="5372872"/>
            <a:ext cx="480247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hteck 11"/>
          <p:cNvSpPr/>
          <p:nvPr/>
        </p:nvSpPr>
        <p:spPr bwMode="auto">
          <a:xfrm>
            <a:off x="8098644" y="4725144"/>
            <a:ext cx="693691" cy="133402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429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Captures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r>
              <a:rPr lang="de-DE" dirty="0" smtClean="0"/>
              <a:t> in </a:t>
            </a:r>
            <a:r>
              <a:rPr lang="de-DE" dirty="0" err="1" smtClean="0"/>
              <a:t>which</a:t>
            </a:r>
            <a:r>
              <a:rPr lang="de-DE" dirty="0" smtClean="0"/>
              <a:t> a </a:t>
            </a:r>
            <a:r>
              <a:rPr lang="de-DE" dirty="0" err="1" smtClean="0"/>
              <a:t>body</a:t>
            </a:r>
            <a:r>
              <a:rPr lang="de-DE" dirty="0" smtClean="0"/>
              <a:t> </a:t>
            </a:r>
            <a:r>
              <a:rPr lang="de-DE" dirty="0" err="1" smtClean="0"/>
              <a:t>resists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angular </a:t>
            </a:r>
            <a:r>
              <a:rPr lang="de-DE" dirty="0" err="1" smtClean="0"/>
              <a:t>velocity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Think </a:t>
            </a:r>
            <a:r>
              <a:rPr lang="de-DE" dirty="0" err="1" smtClean="0"/>
              <a:t>of</a:t>
            </a:r>
            <a:r>
              <a:rPr lang="de-DE" dirty="0" smtClean="0"/>
              <a:t> non-uniform </a:t>
            </a:r>
            <a:r>
              <a:rPr lang="de-DE" dirty="0" err="1" smtClean="0"/>
              <a:t>objects</a:t>
            </a:r>
            <a:endParaRPr lang="de-DE" dirty="0" smtClean="0"/>
          </a:p>
          <a:p>
            <a:pPr lvl="1"/>
            <a:r>
              <a:rPr lang="de-DE" sz="1600" dirty="0" err="1" smtClean="0"/>
              <a:t>Pushing</a:t>
            </a:r>
            <a:r>
              <a:rPr lang="de-DE" sz="1600" dirty="0" smtClean="0"/>
              <a:t> at different </a:t>
            </a:r>
            <a:r>
              <a:rPr lang="de-DE" sz="1600" dirty="0" err="1" smtClean="0"/>
              <a:t>points</a:t>
            </a:r>
            <a:r>
              <a:rPr lang="de-DE" sz="1600" dirty="0" smtClean="0"/>
              <a:t> </a:t>
            </a:r>
            <a:r>
              <a:rPr lang="de-DE" sz="1600" dirty="0" err="1" smtClean="0"/>
              <a:t>leads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different </a:t>
            </a:r>
            <a:r>
              <a:rPr lang="de-DE" sz="1600" dirty="0" err="1" smtClean="0"/>
              <a:t>results</a:t>
            </a:r>
            <a:endParaRPr lang="de-DE" sz="1600" dirty="0" smtClean="0"/>
          </a:p>
          <a:p>
            <a:pPr lvl="1"/>
            <a:endParaRPr lang="de-DE" sz="1600" dirty="0"/>
          </a:p>
          <a:p>
            <a:r>
              <a:rPr lang="de-DE" dirty="0" smtClean="0"/>
              <a:t>More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Moment </a:t>
            </a:r>
            <a:r>
              <a:rPr lang="de-DE" dirty="0" err="1" smtClean="0"/>
              <a:t>of</a:t>
            </a:r>
            <a:r>
              <a:rPr lang="de-DE" dirty="0" smtClean="0"/>
              <a:t> Inertia</a:t>
            </a:r>
            <a:endParaRPr lang="de-DE" dirty="0"/>
          </a:p>
        </p:txBody>
      </p:sp>
      <p:pic>
        <p:nvPicPr>
          <p:cNvPr id="8194" name="Picture 2" descr="http://upload.wikimedia.org/wikipedia/commons/6/68/Cup_of_Russia_2010_-_Yuko_Kawaguti_%282%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276872"/>
            <a:ext cx="1642001" cy="267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27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~ „Angular </a:t>
            </a:r>
            <a:r>
              <a:rPr lang="de-DE" dirty="0" err="1" smtClean="0"/>
              <a:t>acceleration</a:t>
            </a:r>
            <a:r>
              <a:rPr lang="de-DE" dirty="0" smtClean="0"/>
              <a:t>“</a:t>
            </a:r>
          </a:p>
          <a:p>
            <a:endParaRPr lang="de-DE" dirty="0" smtClean="0"/>
          </a:p>
          <a:p>
            <a:r>
              <a:rPr lang="de-DE" dirty="0" smtClean="0"/>
              <a:t>Forces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act</a:t>
            </a:r>
            <a:r>
              <a:rPr lang="de-DE" dirty="0" smtClean="0"/>
              <a:t> off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center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balance</a:t>
            </a:r>
            <a:endParaRPr lang="de-DE" dirty="0"/>
          </a:p>
          <a:p>
            <a:endParaRPr lang="de-DE" dirty="0"/>
          </a:p>
          <a:p>
            <a:r>
              <a:rPr lang="de-DE" dirty="0" smtClean="0"/>
              <a:t>More </a:t>
            </a:r>
            <a:r>
              <a:rPr lang="de-DE" dirty="0" err="1" smtClean="0"/>
              <a:t>info</a:t>
            </a:r>
            <a:r>
              <a:rPr lang="de-DE" dirty="0" smtClean="0"/>
              <a:t> in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Torque</a:t>
            </a:r>
            <a:endParaRPr lang="de-DE" dirty="0"/>
          </a:p>
        </p:txBody>
      </p:sp>
      <p:pic>
        <p:nvPicPr>
          <p:cNvPr id="7170" name="Picture 2" descr="http://upload.wikimedia.org/wikipedia/commons/thumb/2/2b/PrecessionOfATop.svg/300px-PrecessionOfATop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57301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826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Add an </a:t>
            </a:r>
            <a:r>
              <a:rPr lang="de-DE" dirty="0" err="1" smtClean="0"/>
              <a:t>accumulator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torque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Separate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effects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r>
              <a:rPr lang="de-DE" dirty="0" smtClean="0"/>
              <a:t>,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force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applied</a:t>
            </a:r>
            <a:endParaRPr lang="de-DE" dirty="0" smtClean="0"/>
          </a:p>
          <a:p>
            <a:pPr lvl="1"/>
            <a:r>
              <a:rPr lang="de-DE" dirty="0" smtClean="0"/>
              <a:t>Forces </a:t>
            </a:r>
            <a:r>
              <a:rPr lang="de-DE" dirty="0" err="1" smtClean="0"/>
              <a:t>that</a:t>
            </a:r>
            <a:r>
              <a:rPr lang="de-DE" dirty="0" smtClean="0"/>
              <a:t> push </a:t>
            </a:r>
            <a:r>
              <a:rPr lang="de-DE" dirty="0" err="1" smtClean="0"/>
              <a:t>directly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center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mass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r>
              <a:rPr lang="de-DE" dirty="0" smtClean="0"/>
              <a:t> in </a:t>
            </a:r>
            <a:r>
              <a:rPr lang="de-DE" dirty="0" err="1" smtClean="0"/>
              <a:t>only</a:t>
            </a:r>
            <a:r>
              <a:rPr lang="de-DE" dirty="0" smtClean="0"/>
              <a:t> linear </a:t>
            </a:r>
            <a:r>
              <a:rPr lang="de-DE" dirty="0" err="1" smtClean="0"/>
              <a:t>velocity</a:t>
            </a:r>
            <a:endParaRPr lang="de-DE" dirty="0" smtClean="0"/>
          </a:p>
          <a:p>
            <a:pPr lvl="1"/>
            <a:r>
              <a:rPr lang="de-DE" dirty="0" smtClean="0"/>
              <a:t>Forces </a:t>
            </a:r>
            <a:r>
              <a:rPr lang="de-DE" dirty="0" err="1" smtClean="0"/>
              <a:t>that</a:t>
            </a:r>
            <a:r>
              <a:rPr lang="de-DE" dirty="0" smtClean="0"/>
              <a:t> push off-center </a:t>
            </a:r>
            <a:r>
              <a:rPr lang="de-DE" dirty="0" err="1" smtClean="0"/>
              <a:t>result</a:t>
            </a:r>
            <a:r>
              <a:rPr lang="de-DE" dirty="0" smtClean="0"/>
              <a:t> in linear </a:t>
            </a:r>
            <a:r>
              <a:rPr lang="de-DE" dirty="0" err="1" smtClean="0"/>
              <a:t>and</a:t>
            </a:r>
            <a:r>
              <a:rPr lang="de-DE" dirty="0" smtClean="0"/>
              <a:t> angular </a:t>
            </a:r>
            <a:r>
              <a:rPr lang="de-DE" dirty="0" err="1" smtClean="0"/>
              <a:t>velocity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cross</a:t>
            </a:r>
            <a:r>
              <a:rPr lang="de-DE" dirty="0" smtClean="0"/>
              <a:t> </a:t>
            </a:r>
            <a:r>
              <a:rPr lang="de-DE" dirty="0" err="1" smtClean="0"/>
              <a:t>product</a:t>
            </a:r>
            <a:endParaRPr lang="de-DE" dirty="0" smtClean="0"/>
          </a:p>
          <a:p>
            <a:pPr lvl="1"/>
            <a:r>
              <a:rPr lang="de-DE" dirty="0" err="1" smtClean="0"/>
              <a:t>Maps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force</a:t>
            </a:r>
            <a:r>
              <a:rPr lang="de-DE" dirty="0" smtClean="0"/>
              <a:t> </a:t>
            </a:r>
            <a:r>
              <a:rPr lang="de-DE" dirty="0" err="1" smtClean="0"/>
              <a:t>onto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center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mass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Computing </a:t>
            </a:r>
            <a:r>
              <a:rPr lang="de-DE" dirty="0" err="1" smtClean="0"/>
              <a:t>forces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rigid </a:t>
            </a:r>
            <a:r>
              <a:rPr lang="de-DE" dirty="0" err="1" smtClean="0"/>
              <a:t>bodies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032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Information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calculate</a:t>
            </a:r>
            <a:r>
              <a:rPr lang="de-DE" dirty="0" smtClean="0"/>
              <a:t> a </a:t>
            </a:r>
            <a:r>
              <a:rPr lang="de-DE" dirty="0" err="1" smtClean="0"/>
              <a:t>response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Was </a:t>
            </a:r>
            <a:r>
              <a:rPr lang="de-DE" dirty="0" err="1" smtClean="0"/>
              <a:t>there</a:t>
            </a:r>
            <a:r>
              <a:rPr lang="de-DE" dirty="0" smtClean="0"/>
              <a:t> a </a:t>
            </a:r>
            <a:r>
              <a:rPr lang="de-DE" dirty="0" err="1" smtClean="0"/>
              <a:t>collision</a:t>
            </a:r>
            <a:r>
              <a:rPr lang="de-DE" dirty="0" smtClean="0"/>
              <a:t>?</a:t>
            </a:r>
          </a:p>
          <a:p>
            <a:pPr lvl="1"/>
            <a:r>
              <a:rPr lang="de-DE" dirty="0" err="1" smtClean="0"/>
              <a:t>What</a:t>
            </a:r>
            <a:r>
              <a:rPr lang="de-DE" dirty="0" smtClean="0"/>
              <a:t> was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r>
              <a:rPr lang="de-DE" dirty="0" smtClean="0"/>
              <a:t> normal?</a:t>
            </a:r>
            <a:endParaRPr lang="de-DE" dirty="0"/>
          </a:p>
          <a:p>
            <a:pPr lvl="1"/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far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interpenetrating</a:t>
            </a:r>
            <a:r>
              <a:rPr lang="de-DE" dirty="0" smtClean="0"/>
              <a:t>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Collision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pic>
        <p:nvPicPr>
          <p:cNvPr id="8194" name="Picture 2" descr="http://911review.com/errors/pentagon/imgs/f4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95644"/>
            <a:ext cx="3240360" cy="252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911review.com/errors/pentagon/imgs/f4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595644"/>
            <a:ext cx="3225991" cy="252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367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Easiest intersection</a:t>
            </a:r>
          </a:p>
          <a:p>
            <a:endParaRPr lang="en-US" dirty="0"/>
          </a:p>
          <a:p>
            <a:r>
              <a:rPr lang="en-US" dirty="0" smtClean="0"/>
              <a:t>The spheres intersect if the distance of the centers is less than the sum of the radii</a:t>
            </a:r>
          </a:p>
          <a:p>
            <a:endParaRPr lang="en-US" dirty="0"/>
          </a:p>
          <a:p>
            <a:r>
              <a:rPr lang="en-US" dirty="0" smtClean="0"/>
              <a:t>Collision normal can be found as the direction of one sphere’s center to the other</a:t>
            </a:r>
          </a:p>
          <a:p>
            <a:endParaRPr lang="en-US" dirty="0"/>
          </a:p>
          <a:p>
            <a:r>
              <a:rPr lang="en-US" dirty="0" smtClean="0"/>
              <a:t>Penetration depth is the difference between the sum of the radii and the center’s position </a:t>
            </a:r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Intersection Sphere-Sphere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198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plane as</a:t>
            </a:r>
          </a:p>
          <a:p>
            <a:pPr lvl="1"/>
            <a:r>
              <a:rPr lang="en-US" dirty="0" smtClean="0"/>
              <a:t>Normal</a:t>
            </a:r>
          </a:p>
          <a:p>
            <a:pPr lvl="1"/>
            <a:r>
              <a:rPr lang="en-US" dirty="0" smtClean="0"/>
              <a:t>Distance along this normal</a:t>
            </a:r>
          </a:p>
          <a:p>
            <a:pPr lvl="1"/>
            <a:endParaRPr lang="en-US" dirty="0"/>
          </a:p>
          <a:p>
            <a:r>
              <a:rPr lang="en-US" dirty="0" smtClean="0"/>
              <a:t>d = n * c + D</a:t>
            </a:r>
          </a:p>
          <a:p>
            <a:endParaRPr lang="en-US" dirty="0" smtClean="0"/>
          </a:p>
          <a:p>
            <a:r>
              <a:rPr lang="en-US" dirty="0" smtClean="0"/>
              <a:t>Implicit formula</a:t>
            </a:r>
          </a:p>
          <a:p>
            <a:pPr lvl="1"/>
            <a:r>
              <a:rPr lang="en-US" dirty="0" smtClean="0"/>
              <a:t>Gives us a signed distance</a:t>
            </a:r>
          </a:p>
          <a:p>
            <a:pPr lvl="1"/>
            <a:r>
              <a:rPr lang="en-US" dirty="0" smtClean="0"/>
              <a:t>= 0 everywhere on the surface of the plane</a:t>
            </a:r>
          </a:p>
          <a:p>
            <a:pPr lvl="1"/>
            <a:r>
              <a:rPr lang="en-US" dirty="0" smtClean="0"/>
              <a:t>Distance to the plane everywhere else</a:t>
            </a:r>
          </a:p>
          <a:p>
            <a:pPr lvl="1"/>
            <a:r>
              <a:rPr lang="en-US" dirty="0" smtClean="0"/>
              <a:t>Sign indicates direction (with normal, in the opposite direction)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Intersection Plane-Sphere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51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„</a:t>
            </a:r>
            <a:r>
              <a:rPr lang="de-DE" dirty="0" err="1" smtClean="0"/>
              <a:t>Marbellous</a:t>
            </a:r>
            <a:r>
              <a:rPr lang="de-DE" dirty="0" smtClean="0"/>
              <a:t>“</a:t>
            </a:r>
          </a:p>
          <a:p>
            <a:pPr lvl="1"/>
            <a:r>
              <a:rPr lang="de-DE" dirty="0" err="1" smtClean="0"/>
              <a:t>Clone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„</a:t>
            </a:r>
            <a:r>
              <a:rPr lang="de-DE" dirty="0" err="1" smtClean="0"/>
              <a:t>Marble</a:t>
            </a:r>
            <a:r>
              <a:rPr lang="de-DE" dirty="0" smtClean="0"/>
              <a:t> </a:t>
            </a:r>
            <a:r>
              <a:rPr lang="de-DE" dirty="0" err="1" smtClean="0"/>
              <a:t>Madness</a:t>
            </a:r>
            <a:r>
              <a:rPr lang="de-DE" dirty="0" smtClean="0"/>
              <a:t>“ (1984)</a:t>
            </a:r>
          </a:p>
          <a:p>
            <a:pPr lvl="1"/>
            <a:r>
              <a:rPr lang="de-DE" dirty="0" smtClean="0"/>
              <a:t>Roll a </a:t>
            </a:r>
            <a:r>
              <a:rPr lang="de-DE" dirty="0" err="1" smtClean="0"/>
              <a:t>marble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a </a:t>
            </a:r>
            <a:r>
              <a:rPr lang="de-DE" dirty="0" err="1" smtClean="0"/>
              <a:t>maze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Ball </a:t>
            </a:r>
            <a:r>
              <a:rPr lang="de-DE" dirty="0" err="1" smtClean="0"/>
              <a:t>Physics</a:t>
            </a:r>
            <a:endParaRPr lang="de-DE" dirty="0" smtClean="0"/>
          </a:p>
          <a:p>
            <a:pPr lvl="1"/>
            <a:r>
              <a:rPr lang="de-DE" dirty="0" err="1" smtClean="0"/>
              <a:t>Apply</a:t>
            </a:r>
            <a:r>
              <a:rPr lang="de-DE" dirty="0" smtClean="0"/>
              <a:t> </a:t>
            </a:r>
            <a:r>
              <a:rPr lang="de-DE" dirty="0" err="1" smtClean="0"/>
              <a:t>force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key</a:t>
            </a:r>
            <a:r>
              <a:rPr lang="de-DE" dirty="0"/>
              <a:t> </a:t>
            </a:r>
            <a:r>
              <a:rPr lang="de-DE" dirty="0" err="1" smtClean="0"/>
              <a:t>inputs</a:t>
            </a:r>
            <a:endParaRPr lang="de-DE" dirty="0" smtClean="0"/>
          </a:p>
          <a:p>
            <a:pPr lvl="1"/>
            <a:r>
              <a:rPr lang="de-DE" dirty="0" err="1" smtClean="0"/>
              <a:t>Bounce</a:t>
            </a:r>
            <a:r>
              <a:rPr lang="de-DE" dirty="0" smtClean="0"/>
              <a:t> off </a:t>
            </a:r>
            <a:r>
              <a:rPr lang="de-DE" dirty="0" err="1" smtClean="0"/>
              <a:t>off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endParaRPr lang="de-DE" dirty="0"/>
          </a:p>
          <a:p>
            <a:pPr lvl="1"/>
            <a:r>
              <a:rPr lang="de-DE" dirty="0" smtClean="0"/>
              <a:t>(Fall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too</a:t>
            </a:r>
            <a:r>
              <a:rPr lang="de-DE" dirty="0" smtClean="0"/>
              <a:t> high)</a:t>
            </a:r>
          </a:p>
          <a:p>
            <a:pPr lvl="1"/>
            <a:endParaRPr lang="de-DE" dirty="0"/>
          </a:p>
          <a:p>
            <a:r>
              <a:rPr lang="de-DE" dirty="0" smtClean="0"/>
              <a:t>Level</a:t>
            </a:r>
          </a:p>
          <a:p>
            <a:pPr lvl="1"/>
            <a:r>
              <a:rPr lang="de-DE" dirty="0" err="1" smtClean="0"/>
              <a:t>Provided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mesh</a:t>
            </a:r>
            <a:endParaRPr lang="de-DE" dirty="0" smtClean="0"/>
          </a:p>
          <a:p>
            <a:pPr lvl="1"/>
            <a:r>
              <a:rPr lang="de-DE" dirty="0" smtClean="0"/>
              <a:t>„2D in 3D“</a:t>
            </a:r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headed</a:t>
            </a:r>
            <a:endParaRPr lang="de-DE" dirty="0"/>
          </a:p>
        </p:txBody>
      </p:sp>
      <p:pic>
        <p:nvPicPr>
          <p:cNvPr id="1026" name="Picture 2" descr="Marble Madness - Cabinet Imag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628800"/>
            <a:ext cx="1698501" cy="270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62" y="4005064"/>
            <a:ext cx="3384376" cy="231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91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Separate </a:t>
            </a:r>
            <a:r>
              <a:rPr lang="de-DE" dirty="0" err="1" smtClean="0"/>
              <a:t>objects</a:t>
            </a:r>
            <a:endParaRPr lang="de-DE" dirty="0" smtClean="0"/>
          </a:p>
          <a:p>
            <a:pPr lvl="1"/>
            <a:r>
              <a:rPr lang="de-DE" dirty="0" smtClean="0"/>
              <a:t>In </a:t>
            </a:r>
            <a:r>
              <a:rPr lang="de-DE" dirty="0" err="1" smtClean="0"/>
              <a:t>reality</a:t>
            </a:r>
            <a:r>
              <a:rPr lang="de-DE" dirty="0" smtClean="0"/>
              <a:t>: </a:t>
            </a:r>
            <a:r>
              <a:rPr lang="de-DE" dirty="0" err="1" smtClean="0"/>
              <a:t>Elastic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energy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absorbed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Approximate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using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coeffiction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restitution</a:t>
            </a:r>
            <a:endParaRPr lang="de-DE" dirty="0" smtClean="0">
              <a:sym typeface="Wingdings" panose="05000000000000000000" pitchFamily="2" charset="2"/>
            </a:endParaRPr>
          </a:p>
          <a:p>
            <a:pPr lvl="2"/>
            <a:r>
              <a:rPr lang="de-DE" dirty="0" err="1" smtClean="0">
                <a:sym typeface="Wingdings" panose="05000000000000000000" pitchFamily="2" charset="2"/>
              </a:rPr>
              <a:t>Float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between</a:t>
            </a:r>
            <a:r>
              <a:rPr lang="de-DE" dirty="0" smtClean="0">
                <a:sym typeface="Wingdings" panose="05000000000000000000" pitchFamily="2" charset="2"/>
              </a:rPr>
              <a:t> 0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1  </a:t>
            </a:r>
            <a:r>
              <a:rPr lang="de-DE" dirty="0" err="1" smtClean="0">
                <a:sym typeface="Wingdings" panose="05000000000000000000" pitchFamily="2" charset="2"/>
              </a:rPr>
              <a:t>indicates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amount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speed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retained</a:t>
            </a:r>
            <a:r>
              <a:rPr lang="de-DE" dirty="0" smtClean="0">
                <a:sym typeface="Wingdings" panose="05000000000000000000" pitchFamily="2" charset="2"/>
              </a:rPr>
              <a:t> after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collision</a:t>
            </a:r>
            <a:endParaRPr lang="de-DE" dirty="0" smtClean="0">
              <a:sym typeface="Wingdings" panose="05000000000000000000" pitchFamily="2" charset="2"/>
            </a:endParaRPr>
          </a:p>
          <a:p>
            <a:pPr lvl="2"/>
            <a:r>
              <a:rPr lang="de-DE" dirty="0" smtClean="0">
                <a:sym typeface="Wingdings" panose="05000000000000000000" pitchFamily="2" charset="2"/>
              </a:rPr>
              <a:t>COR = 1  </a:t>
            </a:r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energy</a:t>
            </a:r>
            <a:r>
              <a:rPr lang="de-DE" dirty="0" smtClean="0">
                <a:sym typeface="Wingdings" panose="05000000000000000000" pitchFamily="2" charset="2"/>
              </a:rPr>
              <a:t> lost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Immovable</a:t>
            </a:r>
            <a:r>
              <a:rPr lang="de-DE" dirty="0" smtClean="0"/>
              <a:t> Objects</a:t>
            </a:r>
          </a:p>
          <a:p>
            <a:pPr lvl="1"/>
            <a:r>
              <a:rPr lang="de-DE" dirty="0" smtClean="0"/>
              <a:t>Infinite </a:t>
            </a:r>
            <a:r>
              <a:rPr lang="de-DE" dirty="0" err="1" smtClean="0"/>
              <a:t>mass</a:t>
            </a:r>
            <a:endParaRPr lang="de-DE" dirty="0" smtClean="0"/>
          </a:p>
          <a:p>
            <a:pPr lvl="1"/>
            <a:r>
              <a:rPr lang="de-DE" dirty="0" smtClean="0"/>
              <a:t>Save </a:t>
            </a:r>
            <a:r>
              <a:rPr lang="de-DE" dirty="0" err="1" smtClean="0"/>
              <a:t>as</a:t>
            </a:r>
            <a:r>
              <a:rPr lang="de-DE" dirty="0" smtClean="0"/>
              <a:t> inverse </a:t>
            </a:r>
            <a:r>
              <a:rPr lang="de-DE" dirty="0" err="1" smtClean="0"/>
              <a:t>mass</a:t>
            </a:r>
            <a:endParaRPr lang="de-DE" dirty="0" smtClean="0"/>
          </a:p>
          <a:p>
            <a:pPr lvl="2"/>
            <a:r>
              <a:rPr lang="de-DE" dirty="0" err="1" smtClean="0"/>
              <a:t>Needed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calculations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r>
              <a:rPr lang="de-DE" dirty="0"/>
              <a:t> </a:t>
            </a:r>
            <a:r>
              <a:rPr lang="de-DE" dirty="0" err="1" smtClean="0"/>
              <a:t>already</a:t>
            </a:r>
            <a:endParaRPr lang="de-DE" dirty="0" smtClean="0"/>
          </a:p>
          <a:p>
            <a:pPr lvl="2"/>
            <a:r>
              <a:rPr lang="de-DE" dirty="0" smtClean="0"/>
              <a:t>Infinite </a:t>
            </a:r>
            <a:r>
              <a:rPr lang="de-DE" dirty="0" err="1" smtClean="0"/>
              <a:t>mass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Inverse </a:t>
            </a:r>
            <a:r>
              <a:rPr lang="de-DE" dirty="0" err="1" smtClean="0">
                <a:sym typeface="Wingdings" panose="05000000000000000000" pitchFamily="2" charset="2"/>
              </a:rPr>
              <a:t>mass</a:t>
            </a:r>
            <a:r>
              <a:rPr lang="de-DE" dirty="0" smtClean="0">
                <a:sym typeface="Wingdings" panose="05000000000000000000" pitchFamily="2" charset="2"/>
              </a:rPr>
              <a:t> = 0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Collision</a:t>
            </a:r>
            <a:r>
              <a:rPr lang="de-DE" dirty="0" smtClean="0"/>
              <a:t> Response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3851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the collision normal</a:t>
            </a:r>
          </a:p>
          <a:p>
            <a:pPr lvl="1"/>
            <a:r>
              <a:rPr lang="en-US" dirty="0" smtClean="0"/>
              <a:t>Direction along which the two objects are colliding</a:t>
            </a:r>
          </a:p>
          <a:p>
            <a:pPr lvl="1"/>
            <a:r>
              <a:rPr lang="en-US" dirty="0" smtClean="0"/>
              <a:t>Plane-Sphere: Use the plane’s normal</a:t>
            </a:r>
          </a:p>
          <a:p>
            <a:pPr lvl="1"/>
            <a:r>
              <a:rPr lang="en-US" dirty="0" smtClean="0"/>
              <a:t>Sphere-Sphere (for now): Use the vector from one sphere’s center to the other’s center</a:t>
            </a:r>
          </a:p>
          <a:p>
            <a:pPr lvl="1"/>
            <a:endParaRPr lang="en-US" dirty="0"/>
          </a:p>
          <a:p>
            <a:r>
              <a:rPr lang="en-US" dirty="0" smtClean="0"/>
              <a:t>Calculate the separating velocity</a:t>
            </a:r>
          </a:p>
          <a:p>
            <a:pPr lvl="1"/>
            <a:r>
              <a:rPr lang="en-US" dirty="0" smtClean="0"/>
              <a:t>Velocity with which the objects are colliding plus direction</a:t>
            </a:r>
          </a:p>
          <a:p>
            <a:pPr lvl="1"/>
            <a:r>
              <a:rPr lang="en-US" dirty="0" smtClean="0"/>
              <a:t>Careful with signs</a:t>
            </a:r>
          </a:p>
          <a:p>
            <a:pPr lvl="1"/>
            <a:r>
              <a:rPr lang="en-US" dirty="0" smtClean="0"/>
              <a:t>Velocity &lt; 0: Colliding</a:t>
            </a:r>
          </a:p>
          <a:p>
            <a:pPr lvl="1"/>
            <a:r>
              <a:rPr lang="en-US" dirty="0" smtClean="0"/>
              <a:t>Velocity = 0: Resting/Sliding</a:t>
            </a:r>
          </a:p>
          <a:p>
            <a:pPr lvl="1"/>
            <a:r>
              <a:rPr lang="en-US" dirty="0" smtClean="0"/>
              <a:t>Velocity = &gt; 0: Separating (Nothing to do, yay </a:t>
            </a:r>
            <a:r>
              <a:rPr lang="en-US" dirty="0" smtClean="0">
                <a:sym typeface="Wingdings" panose="05000000000000000000" pitchFamily="2" charset="2"/>
              </a:rPr>
              <a:t>)</a:t>
            </a:r>
            <a:endParaRPr lang="en-US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between two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63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a new separating velocity</a:t>
            </a:r>
          </a:p>
          <a:p>
            <a:pPr lvl="1"/>
            <a:r>
              <a:rPr lang="en-US" dirty="0" smtClean="0"/>
              <a:t>Using the coefficients of restitution and mass of the involved objects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Calculate an impulse that changes the velocity accordingly</a:t>
            </a:r>
          </a:p>
          <a:p>
            <a:pPr lvl="1"/>
            <a:r>
              <a:rPr lang="en-US" dirty="0" smtClean="0"/>
              <a:t>Instantaneous change in velocity</a:t>
            </a:r>
          </a:p>
          <a:p>
            <a:pPr lvl="1"/>
            <a:r>
              <a:rPr lang="en-US" dirty="0" smtClean="0"/>
              <a:t>In reality: Forces acting over very small times</a:t>
            </a:r>
          </a:p>
          <a:p>
            <a:pPr lvl="1"/>
            <a:endParaRPr lang="en-US" dirty="0"/>
          </a:p>
          <a:p>
            <a:r>
              <a:rPr lang="en-US" dirty="0" smtClean="0"/>
              <a:t>Solve the interpenetration</a:t>
            </a:r>
          </a:p>
          <a:p>
            <a:pPr lvl="1"/>
            <a:r>
              <a:rPr lang="en-US" dirty="0" smtClean="0"/>
              <a:t>Move the objects so that they are not colliding any more</a:t>
            </a:r>
          </a:p>
          <a:p>
            <a:pPr lvl="1"/>
            <a:r>
              <a:rPr lang="en-US" dirty="0" smtClean="0"/>
              <a:t>Along the collision normal</a:t>
            </a:r>
          </a:p>
          <a:p>
            <a:pPr lvl="1"/>
            <a:r>
              <a:rPr lang="en-US" dirty="0" smtClean="0"/>
              <a:t>With the aspect ratio of the weights involved</a:t>
            </a:r>
          </a:p>
          <a:p>
            <a:pPr lvl="1"/>
            <a:r>
              <a:rPr lang="en-US" dirty="0" smtClean="0"/>
              <a:t>Immovable object (e.g. ground): Movable object has to move</a:t>
            </a:r>
          </a:p>
          <a:p>
            <a:pPr lvl="1"/>
            <a:endParaRPr lang="en-US" dirty="0"/>
          </a:p>
          <a:p>
            <a:r>
              <a:rPr lang="en-US" dirty="0" smtClean="0"/>
              <a:t>Apply the impulses</a:t>
            </a:r>
          </a:p>
          <a:p>
            <a:pPr lvl="1"/>
            <a:r>
              <a:rPr lang="en-US" dirty="0" smtClean="0"/>
              <a:t>= Adding to the current velocity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between two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74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6409407" cy="4968875"/>
          </a:xfrm>
        </p:spPr>
        <p:txBody>
          <a:bodyPr/>
          <a:lstStyle/>
          <a:p>
            <a:r>
              <a:rPr lang="de-DE" dirty="0" err="1" smtClean="0"/>
              <a:t>Ignoring</a:t>
            </a:r>
            <a:r>
              <a:rPr lang="de-DE" dirty="0" smtClean="0"/>
              <a:t> </a:t>
            </a:r>
            <a:r>
              <a:rPr lang="de-DE" dirty="0" err="1" smtClean="0"/>
              <a:t>interpenetration</a:t>
            </a:r>
            <a:endParaRPr lang="de-DE" dirty="0" smtClean="0"/>
          </a:p>
          <a:p>
            <a:pPr lvl="1"/>
            <a:r>
              <a:rPr lang="de-DE" dirty="0" smtClean="0"/>
              <a:t>Just </a:t>
            </a:r>
            <a:r>
              <a:rPr lang="de-DE" dirty="0" err="1" smtClean="0"/>
              <a:t>calculate</a:t>
            </a:r>
            <a:r>
              <a:rPr lang="de-DE" dirty="0" smtClean="0"/>
              <a:t> </a:t>
            </a:r>
            <a:r>
              <a:rPr lang="de-DE" dirty="0" err="1" smtClean="0"/>
              <a:t>separating</a:t>
            </a:r>
            <a:r>
              <a:rPr lang="de-DE" dirty="0" smtClean="0"/>
              <a:t> </a:t>
            </a:r>
            <a:r>
              <a:rPr lang="de-DE" dirty="0" err="1" smtClean="0"/>
              <a:t>velocity</a:t>
            </a:r>
            <a:endParaRPr lang="de-DE" dirty="0" smtClean="0"/>
          </a:p>
          <a:p>
            <a:pPr lvl="1"/>
            <a:r>
              <a:rPr lang="de-DE" dirty="0" smtClean="0"/>
              <a:t>Objects „</a:t>
            </a:r>
            <a:r>
              <a:rPr lang="de-DE" dirty="0" err="1" smtClean="0"/>
              <a:t>hammer</a:t>
            </a:r>
            <a:r>
              <a:rPr lang="de-DE" dirty="0" smtClean="0"/>
              <a:t>“ </a:t>
            </a:r>
            <a:r>
              <a:rPr lang="de-DE" dirty="0" err="1" smtClean="0"/>
              <a:t>themselves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ground</a:t>
            </a:r>
            <a:endParaRPr lang="de-DE" dirty="0" smtClean="0"/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On </a:t>
            </a:r>
            <a:r>
              <a:rPr lang="de-DE" dirty="0" err="1" smtClean="0">
                <a:sym typeface="Wingdings" panose="05000000000000000000" pitchFamily="2" charset="2"/>
              </a:rPr>
              <a:t>each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collision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object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settles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bit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ground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 Move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object</a:t>
            </a:r>
            <a:r>
              <a:rPr lang="de-DE" dirty="0" smtClean="0">
                <a:sym typeface="Wingdings" panose="05000000000000000000" pitchFamily="2" charset="2"/>
              </a:rPr>
              <a:t> out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ground</a:t>
            </a:r>
            <a:endParaRPr lang="de-DE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Problems – Interpenetration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 bwMode="auto">
          <a:xfrm>
            <a:off x="251520" y="5464046"/>
            <a:ext cx="1872208" cy="576064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814737" y="4719647"/>
            <a:ext cx="828092" cy="828092"/>
            <a:chOff x="1051512" y="4700825"/>
            <a:chExt cx="828092" cy="828092"/>
          </a:xfrm>
        </p:grpSpPr>
        <p:sp>
          <p:nvSpPr>
            <p:cNvPr id="7" name="Ellipse 6"/>
            <p:cNvSpPr/>
            <p:nvPr/>
          </p:nvSpPr>
          <p:spPr bwMode="auto">
            <a:xfrm>
              <a:off x="1051512" y="4700825"/>
              <a:ext cx="828092" cy="82809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10" name="Gerade Verbindung mit Pfeil 9"/>
            <p:cNvCxnSpPr/>
            <p:nvPr/>
          </p:nvCxnSpPr>
          <p:spPr bwMode="auto">
            <a:xfrm>
              <a:off x="1465558" y="5103186"/>
              <a:ext cx="0" cy="342038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Rechteck 11"/>
          <p:cNvSpPr/>
          <p:nvPr/>
        </p:nvSpPr>
        <p:spPr bwMode="auto">
          <a:xfrm>
            <a:off x="3731061" y="5476653"/>
            <a:ext cx="1872208" cy="576064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13" name="Gruppieren 12"/>
          <p:cNvGrpSpPr/>
          <p:nvPr/>
        </p:nvGrpSpPr>
        <p:grpSpPr>
          <a:xfrm>
            <a:off x="4294278" y="4852944"/>
            <a:ext cx="828092" cy="828092"/>
            <a:chOff x="1051512" y="4700825"/>
            <a:chExt cx="828092" cy="828092"/>
          </a:xfrm>
        </p:grpSpPr>
        <p:sp>
          <p:nvSpPr>
            <p:cNvPr id="14" name="Ellipse 13"/>
            <p:cNvSpPr/>
            <p:nvPr/>
          </p:nvSpPr>
          <p:spPr bwMode="auto">
            <a:xfrm>
              <a:off x="1051512" y="4700825"/>
              <a:ext cx="828092" cy="82809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15" name="Gerade Verbindung mit Pfeil 14"/>
            <p:cNvCxnSpPr/>
            <p:nvPr/>
          </p:nvCxnSpPr>
          <p:spPr bwMode="auto">
            <a:xfrm>
              <a:off x="1465558" y="5103186"/>
              <a:ext cx="0" cy="342038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Rechteck 15"/>
          <p:cNvSpPr/>
          <p:nvPr/>
        </p:nvSpPr>
        <p:spPr bwMode="auto">
          <a:xfrm>
            <a:off x="7013376" y="5476653"/>
            <a:ext cx="1872208" cy="576064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17" name="Gruppieren 16"/>
          <p:cNvGrpSpPr/>
          <p:nvPr/>
        </p:nvGrpSpPr>
        <p:grpSpPr>
          <a:xfrm>
            <a:off x="7576593" y="4924952"/>
            <a:ext cx="828092" cy="828092"/>
            <a:chOff x="1051512" y="4700825"/>
            <a:chExt cx="828092" cy="828092"/>
          </a:xfrm>
        </p:grpSpPr>
        <p:sp>
          <p:nvSpPr>
            <p:cNvPr id="18" name="Ellipse 17"/>
            <p:cNvSpPr/>
            <p:nvPr/>
          </p:nvSpPr>
          <p:spPr bwMode="auto">
            <a:xfrm>
              <a:off x="1051512" y="4700825"/>
              <a:ext cx="828092" cy="82809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19" name="Gerade Verbindung mit Pfeil 18"/>
            <p:cNvCxnSpPr/>
            <p:nvPr/>
          </p:nvCxnSpPr>
          <p:spPr bwMode="auto">
            <a:xfrm>
              <a:off x="1465558" y="5103186"/>
              <a:ext cx="0" cy="342038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" name="Gruppieren 19"/>
          <p:cNvGrpSpPr/>
          <p:nvPr/>
        </p:nvGrpSpPr>
        <p:grpSpPr>
          <a:xfrm>
            <a:off x="2627784" y="4425627"/>
            <a:ext cx="828092" cy="828092"/>
            <a:chOff x="1051512" y="4700825"/>
            <a:chExt cx="828092" cy="828092"/>
          </a:xfrm>
        </p:grpSpPr>
        <p:sp>
          <p:nvSpPr>
            <p:cNvPr id="21" name="Ellipse 20"/>
            <p:cNvSpPr/>
            <p:nvPr/>
          </p:nvSpPr>
          <p:spPr bwMode="auto">
            <a:xfrm>
              <a:off x="1051512" y="4700825"/>
              <a:ext cx="828092" cy="82809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22" name="Gerade Verbindung mit Pfeil 21"/>
            <p:cNvCxnSpPr/>
            <p:nvPr/>
          </p:nvCxnSpPr>
          <p:spPr bwMode="auto">
            <a:xfrm>
              <a:off x="1465558" y="5103186"/>
              <a:ext cx="0" cy="342038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uppieren 22"/>
          <p:cNvGrpSpPr/>
          <p:nvPr/>
        </p:nvGrpSpPr>
        <p:grpSpPr>
          <a:xfrm>
            <a:off x="5976156" y="4545124"/>
            <a:ext cx="828092" cy="828092"/>
            <a:chOff x="1051512" y="4700825"/>
            <a:chExt cx="828092" cy="828092"/>
          </a:xfrm>
        </p:grpSpPr>
        <p:sp>
          <p:nvSpPr>
            <p:cNvPr id="24" name="Ellipse 23"/>
            <p:cNvSpPr/>
            <p:nvPr/>
          </p:nvSpPr>
          <p:spPr bwMode="auto">
            <a:xfrm>
              <a:off x="1051512" y="4700825"/>
              <a:ext cx="828092" cy="82809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25" name="Gerade Verbindung mit Pfeil 24"/>
            <p:cNvCxnSpPr/>
            <p:nvPr/>
          </p:nvCxnSpPr>
          <p:spPr bwMode="auto">
            <a:xfrm>
              <a:off x="1465558" y="5103186"/>
              <a:ext cx="0" cy="342038"/>
            </a:xfrm>
            <a:prstGeom prst="straightConnector1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23257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5617319" cy="4968875"/>
          </a:xfrm>
        </p:spPr>
        <p:txBody>
          <a:bodyPr/>
          <a:lstStyle/>
          <a:p>
            <a:r>
              <a:rPr lang="en-US" dirty="0" smtClean="0"/>
              <a:t>Reality – Objects do not interpenetrate</a:t>
            </a:r>
          </a:p>
          <a:p>
            <a:pPr lvl="1"/>
            <a:r>
              <a:rPr lang="en-US" dirty="0" smtClean="0"/>
              <a:t>Deformation</a:t>
            </a:r>
          </a:p>
          <a:p>
            <a:pPr lvl="1"/>
            <a:r>
              <a:rPr lang="en-US" dirty="0" smtClean="0"/>
              <a:t>Energy shifted between the materials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Resting Contact</a:t>
            </a:r>
          </a:p>
          <a:p>
            <a:pPr lvl="1"/>
            <a:r>
              <a:rPr lang="en-US" dirty="0" smtClean="0"/>
              <a:t>Ground supports the resting object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 Force that counters gravity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Ways to reduce/eliminate bouncing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Add an additional impulse to counter the effect of gravity in the next frame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Put objects to sleep when their energy goes low enough</a:t>
            </a:r>
          </a:p>
          <a:p>
            <a:pPr lvl="1"/>
            <a:endParaRPr lang="en-US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- Bouncing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20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games</a:t>
            </a:r>
            <a:r>
              <a:rPr lang="de-DE" dirty="0" smtClean="0"/>
              <a:t>,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resting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time</a:t>
            </a:r>
          </a:p>
          <a:p>
            <a:pPr lvl="1"/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move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a 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a </a:t>
            </a:r>
            <a:r>
              <a:rPr lang="de-DE" dirty="0" err="1" smtClean="0"/>
              <a:t>player</a:t>
            </a:r>
            <a:r>
              <a:rPr lang="de-DE" dirty="0" smtClean="0"/>
              <a:t> </a:t>
            </a:r>
            <a:r>
              <a:rPr lang="de-DE" dirty="0" err="1" smtClean="0"/>
              <a:t>action</a:t>
            </a:r>
            <a:r>
              <a:rPr lang="de-DE" dirty="0" smtClean="0"/>
              <a:t> </a:t>
            </a:r>
            <a:r>
              <a:rPr lang="de-DE" dirty="0" err="1" smtClean="0"/>
              <a:t>causes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move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/>
              <a:t> </a:t>
            </a:r>
            <a:r>
              <a:rPr lang="de-DE" dirty="0" smtClean="0"/>
              <a:t>do not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simulated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endParaRPr lang="de-DE" dirty="0" smtClean="0"/>
          </a:p>
          <a:p>
            <a:pPr lvl="1"/>
            <a:r>
              <a:rPr lang="de-DE" dirty="0" smtClean="0"/>
              <a:t>Start in a </a:t>
            </a:r>
            <a:r>
              <a:rPr lang="de-DE" dirty="0" err="1" smtClean="0"/>
              <a:t>stable</a:t>
            </a:r>
            <a:r>
              <a:rPr lang="de-DE" dirty="0" smtClean="0"/>
              <a:t> </a:t>
            </a:r>
            <a:r>
              <a:rPr lang="de-DE" dirty="0" err="1" smtClean="0"/>
              <a:t>position</a:t>
            </a:r>
            <a:r>
              <a:rPr lang="de-DE" dirty="0" smtClean="0"/>
              <a:t> (</a:t>
            </a:r>
            <a:r>
              <a:rPr lang="de-DE" dirty="0" err="1" smtClean="0"/>
              <a:t>level</a:t>
            </a:r>
            <a:r>
              <a:rPr lang="de-DE" dirty="0" smtClean="0"/>
              <a:t> design)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sleep</a:t>
            </a:r>
            <a:r>
              <a:rPr lang="de-DE" dirty="0" smtClean="0"/>
              <a:t> </a:t>
            </a:r>
            <a:r>
              <a:rPr lang="de-DE" dirty="0" err="1" smtClean="0"/>
              <a:t>initially</a:t>
            </a:r>
            <a:endParaRPr lang="de-DE" dirty="0" smtClean="0"/>
          </a:p>
          <a:p>
            <a:pPr lvl="1"/>
            <a:r>
              <a:rPr lang="de-DE" dirty="0" err="1" smtClean="0"/>
              <a:t>Recognize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energy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low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Wake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again</a:t>
            </a:r>
            <a:endParaRPr lang="de-DE" dirty="0" smtClean="0"/>
          </a:p>
          <a:p>
            <a:pPr lvl="1"/>
            <a:r>
              <a:rPr lang="de-DE" dirty="0" err="1" smtClean="0"/>
              <a:t>Whenever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endParaRPr lang="de-DE" dirty="0"/>
          </a:p>
          <a:p>
            <a:pPr lvl="1"/>
            <a:r>
              <a:rPr lang="de-DE" dirty="0" err="1" smtClean="0"/>
              <a:t>Identify</a:t>
            </a:r>
            <a:r>
              <a:rPr lang="de-DE" dirty="0" smtClean="0"/>
              <a:t> „Islands“</a:t>
            </a:r>
          </a:p>
          <a:p>
            <a:pPr lvl="2"/>
            <a:r>
              <a:rPr lang="de-DE" dirty="0" smtClean="0"/>
              <a:t>Groups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wake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together</a:t>
            </a:r>
            <a:endParaRPr lang="de-DE" dirty="0" smtClean="0"/>
          </a:p>
          <a:p>
            <a:pPr lvl="2"/>
            <a:r>
              <a:rPr lang="de-DE" dirty="0" smtClean="0"/>
              <a:t>E.g.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billard</a:t>
            </a:r>
            <a:r>
              <a:rPr lang="de-DE" dirty="0" smtClean="0"/>
              <a:t> </a:t>
            </a:r>
            <a:r>
              <a:rPr lang="de-DE" dirty="0" err="1" smtClean="0"/>
              <a:t>balls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Sleeping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3855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537199" cy="4968875"/>
          </a:xfrm>
        </p:spPr>
        <p:txBody>
          <a:bodyPr/>
          <a:lstStyle/>
          <a:p>
            <a:r>
              <a:rPr lang="en-US" dirty="0"/>
              <a:t>“Game Physics Engine </a:t>
            </a:r>
            <a:r>
              <a:rPr lang="en-US" dirty="0" smtClean="0"/>
              <a:t>Development”, Ian Millington</a:t>
            </a:r>
          </a:p>
          <a:p>
            <a:endParaRPr lang="en-US" dirty="0"/>
          </a:p>
          <a:p>
            <a:r>
              <a:rPr lang="en-US" dirty="0" smtClean="0"/>
              <a:t>“Real-Time </a:t>
            </a:r>
            <a:r>
              <a:rPr lang="en-US" dirty="0"/>
              <a:t>Collision </a:t>
            </a:r>
            <a:r>
              <a:rPr lang="en-US" dirty="0" smtClean="0"/>
              <a:t>Detection”, Christer </a:t>
            </a:r>
            <a:r>
              <a:rPr lang="en-US" dirty="0"/>
              <a:t>Ericson </a:t>
            </a:r>
          </a:p>
          <a:p>
            <a:endParaRPr lang="en-US" dirty="0" smtClean="0"/>
          </a:p>
          <a:p>
            <a:r>
              <a:rPr lang="en-US" dirty="0"/>
              <a:t>Box2D blog </a:t>
            </a:r>
            <a:r>
              <a:rPr lang="en-US" dirty="0">
                <a:hlinkClick r:id="rId2"/>
              </a:rPr>
              <a:t>http://box2d.org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5" name="AutoShape 2" descr="data:image/jpeg;base64,/9j/4AAQSkZJRgABAQAAAQABAAD/2wBDAAoHBwgHBgoICAgLCgoLDhgQDg0NDh0VFhEYIx8lJCIfIiEmKzcvJik0KSEiMEExNDk7Pj4+JS5ESUM8SDc9Pjv/2wBDAQoLCw4NDhwQEBw7KCIoOzs7Ozs7Ozs7Ozs7Ozs7Ozs7Ozs7Ozs7Ozs7Ozs7Ozs7Ozs7Ozs7Ozs7Ozs7Ozs7Ozv/wAARCAFXAQQDASIAAhEBAxEB/8QAGwAAAQUBAQAAAAAAAAAAAAAAAAIDBAUGAQf/xABGEAABAwIEAgQKCQMEAQMFAAABAAIDBBEFEiExE0EGUWGxFCIyNFNxgZGS0RUWQlRyc6GiwSMzUjVi4fBDRILxJDZGg8L/xAAaAQEAAwEBAQAAAAAAAAAAAAAAAQIDBAUG/8QAMhEAAgIBAwIDBgYCAwEAAAAAAAECEQMSIVEEMRQVQRMygaHR8AUiM1JhcSORQmKxwf/aAAwDAQACEQMRAD8A9ThhiMEZMTCS0XOUdSXwIfRM+EIg83j/AADuTi8xyd9zUb4EPomfCEcCH0TPhCcQo1PkDfAh9Ez4QjgQ+iZ8ITiE1PkDfAh9Ez4QjgQ+iZ8ITiE1PkDfAh9Ez4QjgQ+iZ8ITiE1PkDfAh9Ez4QjgQ+iZ8ITiE1PkDfAh9Ez4QjgQ+iZ8ITihVJr2yONO0P8AG8UOtltl99836FE2/UEngQ+iZ8IRwIfRM+EKsiqcXlLW+DsaCWElzC2zT5Q33392u4SI58bkfk4TGmOMBxLbAvJGxO9hc6aK1S5IstuBD6FnwhHAh9Ez4QoETsWL2tljjDA8eM2xNsw/hIvjbc4AY8gANzhttyTt2ZR7Ep8iyy8Hh9Cz4QjgQ+iZ8IVaHY2ImtLIswj1cbXLreu26lUZrnTSOqg1rCxuQNtobuzf/wAo7XqSSOBD6JnwhHAh9Ez4QnEKup8gb4EPomfCEcCH0TPhCcQmp8gb4EPomfCEcCH0TPhCcQmp8gb4EPomfCEcCH0TPhCcQmp8gb4EPomfCEcCH0TPhCcQmp8gb4EPomfCEcCH0TPhCcQmp8gq8QY1k7QxoaMuwFuZQu4l5w38A7yhd+P3EUfcnwebx/gHcnE3B5vH+AdycXBLuy4IQhVJBCEIAQhCAEIQgBCEIAQhCAEIQgBcXUIAQhCAEIQgBCEIAQhCAEIQgBCEIAQhCArMS84b+Ad5QjEvOG/gHeUL0cfuIzfcnwebx/gHcnE3B5vH+AdycXBLuy43NNHTxOllcGMbqSVUO6VUIcQ2OZ4HMAJjpe94poGC4a5xzdtk/SuZh+AwzU1Mahz2guawakndZOT1UjshigsanJW2yZQYxSYiS2FxDxqWOFipxNgszhdTSS401rcOdTznMS7iHTTqVj0hxHwKgLGOtLN4rewcyin+W2VyYP8AKoRXcT9ZsP4/CJf5WXNl09fqVuDcXCxL6ai+gmkVMfhQdnLc2tupX/R3EPDKERPN5YfFPaORURk26Zrn6eMYa4Xtsxyt6QUdDUvp5WyZ22vlGim0lXHW0zKiG+V+191ma2mbV9KZIHbPbb9iXgWI/R8NZTT6cEF7R27Ee+yKbvfsTPpovEnDvs/9lrV9IaKiqXQSZ3PZvlFwpRxCH6N8Ps7hZc1ra2WOlgdJhcmIS6vmnsL9WpP69yv/AP8ADv8A9CKbdk5OnhFRrmmK+teH/wCM3wj5qbh2LU+JmQQB44dr5h1rMYPJVsp3inw+OqaX6uc29jYaLR4Q6oeyR1TRMpXX0DRa4SEmyOow48adL5//AAslVVfSGjoqp9PK2QuZvlborVYzEpTB0ofIIjKWuBDBu7QKZyaWxl02KOWTT4LuHpPh0sgYXPZfm5uimV+KU+HRMlmDi15sMouszXiqxiaJsOFvhLbi5ba9+s2CmdJYzBhNHE43LCGk/wDtVdbpm3h8bnBc90aGnnbU08c8YOWRocL72USmxmlqq51HGHiRl7kjTTdVFDiOLxUcEcWH8SNrAGv11CjYA57+kMjpG5XuDy5vUb7KdfYqulSjNv07bl6/HqSOt8EkbIyTNlu5unvUiuxGDD4BNOTYmwA3Kr+kWFCqpzUxD+tENf8Ac1U1G2px+qgincTFTtAcev8A5KOTToQwY5wWS6S7mppsShqaM1dnRwi5u8W061Xu6VUIJDY5ngcw0fNTMSo2zYVJSxubEC0Bt9BpsP0WepDiuEwvjFEyaFxuSG5r+0JKTWxGHFimm/X0V0aTD8TpsSY51O43b5TXCxCapsZpqqtfRxh/EZe9xpobKB0dqqKaSRsFK2nmy3IaSQQoeC//AHPP65O9NT2J8PG52mqRfV+L0mHWEzyXnZjRcqCzpXQOcA5krAftFoIVSGir6WOZVeM3ikWdsbDQdy0ldQUNTAG1LGNY06Ovlt7UTk7oSxYsWlTTdqx81cApvCeK3g5c2flZVTuldCHHLHM4DnlHzTtVh0D8EdSUkrWs+yS64ve9rqmpn4phVO6I0TZoCbk5c36hJSaIw4ccotvd/wCjS4fiVPiURfA7ydHNOhClqh6O1VFO6QQUop5Q3xgHEghXqvF2rOfNDRkcUitxLzhv4B3lCMS84b+Ad5QvSx+4jmfcnwebx/gHcnE3B5vH+AdycXBLuy5DxLDosSpjDLcc2uH2SqiHB8YommKlroxHe4DvlYp3pRI+NlLkc8XkIIYbE7aJeERAVRd4PXR2YdZ33adlp4dOGtstDqpQfs12G8PwSrgxMV1VOyR2ubKNyRZOVuBzYhigqKiZhgabCMXvlVVSVVVRVD690j5KcTuikaXE5R1qbTV0kYxiojeXhjs0dzcDdWfSUu48dNy1evYsfq/hlvNW+8/NQ6HA58PxM1EMzOCSQWG98vUobII3YTHWzzVkk0oJMkTiQz2XSsRqZH9HaWVlRI88W3E8guAvvY9iPplaohdZkUWn6osfoiU499IcRuXTxba+TZRcU6OSVla+oglYwPAuCDumsabVy41HFSzPa8U+cAOIBIJSmYma/EcMe1xa45mysB+0BzCh9KnG7/kmPW5IytemxOr8GNRhMNFA4MEZGp2NgnPo5/0F4Bnbn4eXNyVJO58uO1bHNq5mtdo2B5GVaHDIxHQtAbMy5JyzG7hqongUFdiPUzl+Xh38Smp8AxSlaWwV7Y2k3IbdWeGUdfTSSGsq+OCBl7FCxrNJjVDT8V7GS3DsjiOaRUtkwfFaNtPUyyMndlfHI/Npca/qkenVJp7k5OsnO1JI0SpZMEldjoxDityBwOXntZV1Y57+kVTERVSsDQQyB5BGg1U80j5sClZCKqGUOL2iV5z3HL1FTLp1St9zPH1EoN6f6LsBVmN4XJikEccb2sLHZru9SrpsSmrcGo6eFxbUVD+G4g6jLue5JxwOhxChp2Onczh2LY3kOfr3qfD6npbIj1DxvXH0L+igdTUMMDiCY2BpI5qsocElpcXkrXStc15dZo31N0vCY8gnPBrIvE/9Q69/Ujoy98uFFz3ueeI7Vxv1KksCSvgvDqJJtL/l3LSZhlgfGN3NIVXgeDy4W6YySNfnsBlB5Jir4mIdIjQSTSRQRszZWOtmNh8/0XI2vwzpBDSQzySQTsJcx7s2Xf5K3sE6d71ZVdRKMXFdmW+IUba+jkpnOLQ8aOHIqkhwbGaOMw01bE2InY79yh5zJiNe2U1r8shDBASbandPTGuZ0dj8KfKyQzgAlxzZe1Wl0qbW5OPq5Qi0lsWeC4J9GufNJKJJXi1wNAEigwWakxeSsdKwteXWaN9SokGJSYbRV1JNIXz07ssRcdXX2+aXgTJ4MVqKeeZ7yyFpOZ17E2P8qvhaTfBL6ybb/wC3cfxXADWVIq6aYRTaXvsSNio02CYvWhsdZXRmNpvpc6+qwUDD888T3Pir5znIDoXmw7FOxtkrn4ZTQyyxGQFurje+lrpLpFqqy0euyRj27Fk/BYThAw9ryANn873vdV0OD41SxcCnrYmxa79vsUeoxOaakpoJXvjqoagMkFyMw61L6RUYpqZ9ZFPOJHSC44hy69ieGWpJvuRHrJpOtyXg2CjCw+R8nEleLEgaAK2VdhVCyngZMJZnuljaSHvzDrVisXFRdRJlklkeqXcrMS84b+Ad5QjEvOG/gHeUL0MfuIxfcnwebx/gHcnE3B5vH+AdycXA+5ch4hhkGJNjEzpG8M3aWGxukUuFR0kwlbU1MhAtlkkzD3Lldigop3RGFz8sBlu0E7G1tBp60xLjbmCRzIGkQwtlkzPsSHC9m6arRPJppditRuyVBhVNDTTU4zPZO4ueHHrSaHB6WgjljjD3tmFnh5vf/t1FqOkLaaUskp3Czmkm+0ZA8b3m1lIlxKdmDDEPB2g5OI6NzyLD1232RvJz3I0xGvq9A1rmRVNVFG7eNknip1+CUr8PjoiZOFG7MPG1vr803Li80Jew08eeKHjPvJYW6m6anROVeKGCkpqiOHMahzQGm4IuL8rqXPJyNER84fC6vZWku4rGZAL6W/6Uw3A6NmIeHMD2yZs1gfFv6k3FjbZI43mINz075rF2xabWQcatG95p/Iiiktm/zNrexQnkXqTUTsuA00tVJU8aojkkN3ZJMqm0lK2kh4bZJJBe95HZj71FrMSfT1Ihijjf/SdIXPkyiw5bJUuKsjwhmIZD/UaCxhNiSdgobm0kwoxTtHa7CoK+eOaR8rHxizTG61kimwWkpqgVBMk0o2fK7MQuxYo2XBn4gI9Y2Oc6O+xG4uozMec6G5pgHmRkbRmIF3C+txcD2aqU8lUg4xux6fA6eerfVGaeOSS1+G+yl0dI2jiMbJZZAXXvI7MVXvxuRsZtTAyNqOC4BxLSbE3Btrt1JcWNiSFspiDQ6mdPYu5g2yo3kaphKKdodpsEpKWtNVHnzkkgE6NvvYLtdhFPXzxzSvlY+MWaY3WsmzirxUwRvgDI5mtIkc42JI2Fhv67J2hrKipnnjlhjYIHZCWvJubA9W2qasl6rGmNVR2kw2OjLy2eeTO3KRK/NZRWdHaaJuWOpq2N6my2HcnBizuDUVPBbwIM4Pj+Ocv+238pt2NPiZNxYGZo6cTtySZgRfYm2hUqWTfcjTEfqsHpqoxvc6RksYDWysdZ1u1do8HpqSc1GaSaY6cSV1yosWP8WUs8HtaFz3HNs5ou5vsuF2mx7wiWCPwfKXkiTxvINiQO24CXlqrGmNk2kw6CjqJ54i/NObvudOe3vSq2hir4RFMXBocHDKbahV8eOSSYe6r8HAGZoa27tczsvV3XS4safO2BrIGtlmc8APfZoy762v7LXVWp3ZNKqH6jB6SprmVkjXcRltAdHW2unY8PhirpaxpdxJgA4E6f90UebFxTiq40bQaZjDo64cXbDbrSIcabLFSv4YBmnMLhm8ggE+3b9VN5KGmIlnR2miBEdRVMBNyGy2HcpMmFQSvpXvfIXUvkEu32369kqtxBlHTySlj3ZLfZIBuQBrtzUSXGXwwuJhY6VszYnNa5xAzC9/J19iaskvUjTFD1VgdJV1gq5M7ZBa+U2BI5lSK6hixCn4ExcGXB8U2KrpukLYqGmqOBmdNdxYHbNG5TtTjLopZuHCx8UMLZS4yWLg6+wt2fql5Nv4JqJZRRiKJkbb2Y0NF+oJarqfFH1GIupmwZWMAu43vq3N1W59asVm009yxWYl5w38A7yhGJecN/AO8oXfj9xFH3J8Hm8f4B3JxNwebx/gHcnFwS7lxDo2OJLmNJIykkcupJdTQPLS+GNxaLC7QbJ1Ci2Bt9PDI4ufExxIykloNx1JTmMcwsc1paRbKRolIS2CBik0NLFFJJTRzF0gjGYbX9hPLko0mKxODGVVA4Zo3SBjml1spsNLfqrZ0bH2ztDspzC42PWuOijc/O6Npdly3I1tzCsmvUFSK+KYUcRw5jvCIw6G9soH2uWlv1RLicQjq+NRMDomF3DdvI0Gw5Wt7SrUQRNyZY2jhizLDyR2JAoqUZ7U8Q4gs+zB43rU6kRRCglgqqh0MdDBlgyhxfYEXF9Bbt7E7R1rKyV0MkDYnxeM1jtXDWwO1vcVJdSU7pWyugjL27OLRcLsVNBAXGKFkZduWtAuobQKz6UZ4JWy+CNyRF+ZuvjkG2vi219ZTYxmlkjnvQi7OG17HADxiSLHTlbdWooqUF5FPEC/yjlHjetKNNA7PmiYeIAH3b5Vtr9anVEUVprqYMjhfSQuPhDYixuoY4jfVoTMGL0tVLTwSUDWlxdka6xAaAdRp2WVuyjpomhscEbQHZgA0b9frXRTQDJaFniXy+L5N97JqiKZDw2pixGMVbqRkbsoLSQSR7S0fpdR4cab4D4X4GGcV7QAHEXJNtSQB7dVaQ0tPT34MEcd98rbXXTTwmHgcJnCtbJl09yjUhRVPxGGN8znUMfHjmbE4t1BzDe4Fz6rJyKqgODurWUMYYbl8bQNWg6nbXrsp7KanjYGMhY1odmADRoev1pTYYmxmJsbQx17tA0N91LkhRWCvZI+JrKGPPOx8jc7g0ZOsm2500XIsUpnRtlbStaDTOqATYeTpbb9VZSUlPKxrJII3tZ5LXNBA9SJKOmlDRJBG8M8kOaDb1JqiKKoYlTRVTKZmHxgScK9gPtajlbTtKfrKqnhqPBfBI5PEMzs+jQL2vsbn2KeaaBzi50TCTa5Ld7be5E1NBUW40LJLbZm3smpCirmxahhmp4+BG5szWOc8WswE2by1Tdbi9LDLVRvoGyGJ123t/UcACeW4BVv4JT5XN4MeVwAcMu4Gy6aaB1y6FhLr3u0a3Fj+iaoimQYsRZPUijbTN4fDY472s4bWAt77KcKanaLMgjaMwdYMA1HNc8DpuI2TwePO2wDsouLbJ5VbXoTQ22nhbtEwaEeSNjuEk0tOXBxgjJaLA5RoE8hRbA34PDxeLwmcT/PKL+9OIQgKzEvOG/gHeUIxLzhv4B3lC9DH7iKPuT4PN4/wDuTibg83j/AO5OLz5d2XBCEKCQQhCAEIQgBCEIASXuyMLrXsL2SlwgOFiLg8igKYdIb08srqbK6MNOTNqQTbqTwxeR7IclLeWZzg1hdYWG5uQpTcMomscwU0eV/lDLuunDqR0QiNOzIDmAtsVWmbOWPgiSYvI1wYylLniLivBkAyi9tDzTb+kMTC48F2TgiRridyRcN7NlOfhtHI1jXU0ZDBZoy7DqSn0NLI1zXwMcHAAgt3tsm5Clj4IUmNOY6U+DXihy53B4uMwB257p7EcTNAYQIuKZSbakWt7Cnjh1IZeKaeMv01LerZLnpKeqDRPE2TL5OYbJuRcLWxAmxiSIutS5mxxNlkPEsQDfrGuy7LjDmRTysps7ILF1320LQb/AKqU/DqN5aXU0bi0Bou3kNk46kgc2RpiaRL5Yt5XrTfknVj4IMuNGnu2emLXCIPs1193WASZMZkhZIJKT+rGWDI19wcxsNVYPpIJHFz4mOJbkNx9nqSGYfSxtysgYGlwdtzGxU78hPHwIoMRjr3ScIeKy1jfe4upiahpoacvMUTWF5u4tFrlOqV/JnKr2BCEIQCEIQAhCEAIQhAVmJecN/AO8oRiXnDfwfyUL0cfuIzfctqaJppYib6sbz7E5wWdvvTNLIWwQtcLAsbY+wKUraIv0I3G+Czt96bfGWG7QXN5jmpCE9nHgWxlrI3gEag9qVwWdvvSZGll3sIB3IOxSWzyPvlaARycbKPZx4Fsc4LO33o4LO33oZLe2YZSnFOiPBFsb4LO33o4LO33pxcJsLp7OPAtiOCzt96Tlivqf1VDinSyCnm4NNHxyNHOJsP+VGpemYMgbU0gZH/lGb29issCfoUeVJ1ZqREwi429abdGWOJy5m6WA3RDNFNAKincHscL+Lz/AOU/uFX2ceC9jTWRPGhvY23SuCzt96HxgkOBIcAbHqSeI6M2eNNAHAbn+FGiPBJxrGmRzeQ6kvgs7feuRm73m+l+vsCdRQjwG2N8Fnb70cFnb704hT7OPAtjfBZ2+9HBZ2+9OIT2ceBbG+Czt96OCzt96cQns48EWxvgs7fejgs7fenEJ7OPAtjfBZ2+9HBZ2+9OITRHgm2N8Fnb70cFnb704uFwaLkgAdaaI8EWxHBZ2+9Je2Jm5/XUoMj3khjbDUFx5HsHNLbG0HMdTvcqNEeCbZS4n5y0gEAsFr+1CXjHnbfyx3lCslWwLOnaHUcIIBHDb3LuYweVqzr6vWu0vmkP5be5OEXUkADcLjnBrS5xsBuSm3NMV3MF27kfJZfpJjvFBoqV9m/+R99+wK0VqdFZSUVZE6Q4++tmNPSyObA3QkG2c/JVMNdV00/Egne1w2s64su0mH1NbLw4InPO5tsPampmPhldBKwxuYbEHcFdKSWxyNye5rcL6VU8/wDQrwInnTP9gn+FoWm7Q+N2ZpFxr3Ly0ixsVYYbjlbhjgIn54r6xu1Hs6lSWLg0jmfaR6KHAkjmFV9Jap9LgsxjJDn2YCOV1zDceosUaGh3Cm/wfv7DzSOkYMmCTtymwsQ4jbW6ySqW5s3cXRg3bj1BGU9RSiCGgjU2tokXIN7rrRxM1fQyqeW1FM43Y2z29nIrVR/22jsCyvQ+G8FXMBbOWsH894WrGy5Z+8dmP3UdXCLrqFQ0I7I8jnmMBups3LYHZOCUA2d4uthfmexchsS8i3lHZLLQ4aqCRSEzZ8Q8QF7QNGne/rKcbI11xfUaFCBSEIUgEIQgBCFGra6Chh4k8jWjkDzKAkrhcBuQPWs3L0uomu8USy7bDKP++xQKrpfK45aekbGBaxe4k/pZW0S4M3kivU1rqht7RjOezb3rgDnHxwXHW3Ie5YaTpPij9GSxxDqZGAob8QrpHl8lXNc9chVvZP1K+3XoejNnzuLAWg+u6cD/ABsruexXmDZpKeXixSOa+98wNl6HhlU6tw+mmeBne27re0KJQ0loZNWxExjztv5Y7yhGMeds/LHeULM1LWl80h/Lb3J1NUvmkP5be5OXHWpIIGOVXgeEVEuty3KLHYnRedscGytMjS5ua7hfcetek4jRx4jRSUsjiGvG45HkVmqfodUCoAmqo+CD9m+Yj+FrCSS3MMkZN7GhwxtM2mHg0YjY6xAt2D3qv6RYAK+M1NMAKlg2/wAx81c8GNsbWt8XILNI3AQyWxDJCA7l1H1LJSadmrimqPL7EEscLOGmq4B18lqulWDxZXYjTlrXAjit6+1Zd3jWHMfquuMtSs45RcXTOBxBBBLSDcWU92OYjNCaeWpMkTxlLXNG3r3VfY9RXbZd9+rqUtIqm0dJN7HbkuhvEOUG7jt1lIuNiLqfhtfFhz3SmmErzbKXG2VH22JVN7mxwChNBh7GSuGdzs5bzF9v0CthqBZZSi6YMa4MqKURxk7xm9vYr6mxCmrI+JSSF418kd4XLJNbs7ISTVInJueeKnidJM9rGNGrnGwCQJnC+ZjgBztos50ylmdSU+VrxEXEuuOfL+VEVbomT0qyyocaoKuYwsqjxC45WnS+p2P8K0Y6zst7g7FeXi4Iex1nE3vfUL0WjllfFBI5pu6MXNxZ2lyf+9atOOkrjm5k9IdGHEHW42PUkZ5iL8IXt/kjNN/g3n9r3clnZqGd8Qs4F4AAzDcn1Jxrg4aHZIvMd2ttfrTZjl8puRrt9L2J53QElCjcWZtxIWNt9ojQnlzXHTS2JBaGi93Fugt7UsULqqqKkp3zTPDWtHNee4ris2J1ZlcSGNPiM5NUnHsYdiE/CjeTCw6EfaPX6lULpxxpWzkyzt0jobmNm3J5AC6sqbAMRqzeOlLW/wCUnig+xWvRLDnFr60ktLjkZ6ua1IhdaxlfsNdPkqzyNOkTjxWrZmaXoadHVVXb/bE3+Sps/RLD3UZihDmSbiUkkq74P+9/PmjhC98zt77lZ65M29nFGQh6HVfGAlqI2xXuS25J9i1tNBFSU7IIm5WMFgF3gNta7viK6YWnm7n9o81Dk5dyYwjHsVOMG9W38sd5QuYs0Nq225sHeUKpcsqaK9LEczheNvPsTnAbr4z9b/aPNFL5pD+W3uTqkgaEDQd3bj7RR4NF1E6W1cU6hRQsa8Hj/wARz/XdcdSwuaQYx7k8gpQsyvS2TgUsFKLf1HZiRYEgcv1WSvc3V10pqePjMjQbiFoYPXue9Uq6saqJxZZXILnrKEIWhmC7u31FcS4opJpAyJhe86gNFygQkjxR60qGeWnkEkMjo3jm02XZmOidkkicwjTUWSLA7O96gnezR4d0wnisyuj4rf8ANmjh7OatMUxPD6vAqmWGRkni+SdwSepYjKeWvqXAddVR41do0WSVUxTgDsdhtdek0AAo6Vot4sI29QXmoaXSBvMusvT4WhryG7NAFupUy+hph7sfSXPawXcQB2rpNgsL0hxuWtqpIIXltPG7LYfaI3JWcY6mazmoqzXsxGlldkbVwBx2aHgnvTz5HsdYDOd7DQ2XlwGotutL0WxiVs7aCV+dj/7Zd9k9SvLHStGcM1umawM4gvIQ4HYAaEcllekuMtaXYfSPOUH+qQefUpmNY/4NE6mpnNMznEOIdfKOftWNL3ONydSmOHqxlyVsjiXDC+omZDGLvkcGtHakZuRF1f8ARakDql9aWlwiGVgAuS7/AOFtJ0rOeMdTSNdh9KykpY4WAZWNyj+T7VKSGOaRYEG2h7Etch30CEIQAhCEBS4x5238sd5QjGPO2/ljvKFBJa0vmkP5be5Opql80h/Lb3J1SQCEIQAkSvEcTnuNg0ElLVT0mqfBsFmsbGS0Y9u/6XUpW6IbpGDqJTPM+U7yPLz7Sml12/qQGOIvYgddl1o4HucQu2bfU/ouWH+SkigWv6KYTwohWytGaUeLfk3/AJVBg+HeH1zWHxomG77d3tXoMWWOMMawgAf4rHJL0OjDD1Z2WnhnblmiZI3qc0FVNZ0Yw2fVlPwzz4Zt/wAfornOO33Fc4g7fcVjbXY6HFPuZKbobmbmpKu55Nkbb9R8lWVPR3FqcEmnMrRzjOb9N1vTlcS6Nwzd+9rqqxrH48NaIeGXzPF8t7ADr9qvGcuxlLHBKzPYNgVVU1bH1ERgiY65LhYmx2AK3Iyxs6gNSqLCekUWIP8ABnwCGW3iAuuHfyriFma5cS7K7xb8tOSrNtvcvjSS2FF7pB4g8XrPMdi8zqInxVU0MgIc15B9a9Rssb0woODVMrWeTL4ruxw/47lbE6dFMytWZwHf1JUT3Ru4jHZS3YjrSdQQW8+pLAaGlxNjfbtXQzmSEucQ8EHVq48WNxsdkoNb/lc9Vt0gOIN7oQwW16KT08uHinYMssWrmnc3N7rF5jy09SdpKuahqWVEDsr2H2HsKrOOpFoS0uz0sNDjY3DhrcaXXeIYh/V2A1cBoomGYjDi1I2eM2ePKbzaVNacwsRYjcLlao7k7QoEFdTXCLDeMkakkdZXWy8njK6wv1e9QBxCEKQUuMedt/LHeUIxjztv5Y7yhQSWtL5pD+W3uTqapfNIfy29ydUkAhCEALI9MqsOnp6Vp8kGRw/QfytcsF0lDm9IJS7yS1pHqstMa/MZ5X+UpxYGw1tuUkkk3JXWg5iOey4ug42zocRzv61y46vchdHWeSkgmUuJVNAzJTShmtzdgOu3Upo6U4w3/wArHD8AVKgDdxVdKLqT7WXremGKDcQn1sS/rjiGXxooTfkARce9UWcjU2tyBC48Z/GA33CjTHgnXLk3eF4xT4tA4tY5k8diWA3PrHWqTpTQVPhP0gBmjIDXFv2SOv1qJ0YdIzGoyxri0tcHWHZ87Lbyxh1I5koDs4s4WzDXsWMvySN1/khTPP8ACqqKlxKGpmLmtjN3ZRfl1LfUlRT1UAfSTte23I394WLx7A34XNxobupnnQ82HqKraaomp5RLTyujdzLStJRU1aM4ycHTPTDMGmzt+zVU2P12HSUUlLUztDjs1njOBHYNll6nHMRq25JJy1gFiGDLm9fNV1ieSrHHvuWlltbHcx5Gw7EA38UnfZBFtyEuOF8htGx7z/tbdbHPuN2IPah3lFKuASCC121zySSDzUhghCEIJmGYlNhdWJ4jdp0ezk4L0Gkq4q6nZU07gQ4e7sK8yVngeMSYTU6kugefHZ/I7VlOF7muLJp2Z6E1wcP4Q5jXCzgCO1NRysmjbPA4PY4XBH2gngQ4XBuFznYNESMNxdzdSQd/Ylsla/S9iNwdwlpDo2u3HO+hUAqMY87Z+WO8oScVDhUtDjc5N7dpQhJbUjgaSGxv4g7k8otPC000Lh4rsjbkc9E5eRlrjOOZHfZCB5CQyVr/ACTrzHMJakAsN0vidHjDZTq18YI9l1uVV47g7cWpMrSGzR6xuPcVeDp7meSLcdjz0gbbdvWu5C7UDVOVNLUUcphqYXMI2uN/UmdBzPuXTZyHch52HtXTY6ZgAENjLz4sb3eoJ5tHUv8AJpZnddmH5JYrgY8XrPuSm5cpJG3anJqSentxoHxZtsw1TJdroBpsncdu53OTs0D2KVQUVRXzCCnFzq52tgAo1wBfKL9SXS1k1HVMqYXWew37D2KH22JVJ7m9wbDKXDoi2LxpHeU87kfJT5/7XLUgam3NQ6CsixOkbV05yyW8Zt9jbY+9SDKHsy2IeCLj29y5G3e53RSrYcngjqIHQysD2PFi081k6noZUiZzqWoj4d/FDyQR7gtgNl1WjJrsVlBS7mQj6HVRaDPWNHW1gJ71NpeiWGgXkfLKRuHOAsfYtEm3RguzA2d1hHORCxxRDhwLDILZKKI25ubmP6qc2NjG2a0NA5AWVfWYzSUX9OoqGRydVi63uVXL0uoY3kNE0zeRtlHf/CJSYbjEk410dgxAGaG0VR18nev5rFz081NK6GZha5p1BOy0M3TK1xDQtB5F77/pZVGI43U4m0NnjhABuC1liPbdbQUlszDI4PdEAttzFutFm31J9gXASF219vctTA54vUfegu6gEAaXJsF3xbc0BddHscNDMKeocfB3nQg+Qev1Lah5YA8HNG7W45dvqXmGXmDcLWdEMRfNHJQTHMGDMy+unMLHJD1R0Ypv3WapCbg/tAG+hI17DZOLA6Slxjztv5Y7yhGMedt/LHeUKCS1pfNIfy29ydTVL5pD+W3uTqkgQ+Jr9xryI3CSeKzbx2jlz2TqFFAbZM1xynR3UUvdcfG17S1wBB6024Pj1a7TqchIuSKORtpGNeOpwumjHSxDSFgPU1mv6Ljah0hsGmMaavHbaydZG0a2ues7pZFCDG5wIIyt1Fm7ntuszjnSKemq5KSjDWCLynEXuVrDsvP+kkPBx6fqfZ3vC1xpN7mWVtLYhVtXU4hU8ad5e82AsLadgV9gvRczWqa5pDTq2PmfWovRGBk+KOdIwOETMzb8jffvW3i/tN5aK05VsimOCf5mYXHsBkwyUzwAvpnHfmzsKpiL6j2r1OWJk0bo5GhzHCxBGhCw2PYA/DJDUQAupnHfmzsPYrQnezK5MdboiYNismFVYkFzE/SRvWOv1rdufFUQx1ELg4OsQ4C9wvNbX1G/MK86OYz4HK2kqHf0Hu8Uk+QfkoyQtWhinpdM2kcmzXbnY9fyTyZcxoFyAWk320B61zPwB/Ud4g+0dLetc51DxNlQ450jioQ6CnIkn/RvrVfjfSlzi6noHEDZ0o/hZckuJJNyeZW8MfqznyZa2Q5LLJUyPklcXSPOYk803zsnKemmqpRHDG57ydAArd3RjFmt8WNjr7+OLrVtLYxUXLcpXbrisn4BisZu6hcfVY9yivo6qMAvo5WjryFTaI0sjrrRrfay65hadWOagho8W57dEsijhOY8geS4iw5O94St9yL9YKkdxINj2c1d9FHcPGSeQidfX1KnDBmGt1s+jODupYnVU4LXygWYdwP+VnNpI0xxbZfRNLIwDvzS0IXMdhS4x5238sd5QjGPO2/ljvKFBJYU0j20sV2EjINW68gn2zMcbX16joUilH/0kP5be5OOY1wsWg37EB267eyjvGS4je4ON7N3F7LhEpN5BdoN7NPZz60sUOOkcTaNtzcXPV2obETYyEOdp6vchksY8UDLbQAiycBB2QgMoPJN8NzbcM5R1ck6hTQGhI5ptI23aNQsj0yiAraepabiSO2nYf8AlbIgFUPSfCpa6kY6ljzSRuuWjci3L9FaDqRTIriV3Q1n9StkH2WtA/Va9os0AbBZ/o3h8+H0kjqqNzDIb5RuANr29qv2yNffKb2SbuQxqoikiSNksZY9oc1wsQeablqoo3iN0sbXu2DnAH3JYLzqC1wVS5h8fwF+GyGopwXUzj7WHqPYqWwcLj3L1GRokYWSR5muFiNwVhMewmPDaoOhceE/UMO7exbwnezOXJjrdFrgHSJjaR1NXvtwm3a8nyh1etVeM9IJsRc6GEmOnB063etVDnEnqHUnKelmq5hFCxz3u2ACtoinZR5JNaUNAXNhuVbYT0eqcSIkI4UP+ZG/q61dYR0ZgpiJay0so/8AGNWj19avi0sN4W5RzadBZUlk4NIYfWQ3h+F02HRZIIwDzed3e1TLKNHVslk4bZYg8bszXIUhhJLgbaFYvc6FXodsE06MtdmZud230KeVVj+KjDKElp/rSaMH8olZLdKyi6U4sJXiig2YbyG256lml173PcXOJJO91xdcVSo4Jy1OwS4opJniOJhc5xsAAn8Pw2pxKcRwMJ63HYBbnCMDpsLjuAHzHypCO7qUSmoloY3Ii4F0eioomzVUYfUnXX7HZ61e2Qurmbb7nYkktgQhCgkpcY87b+WO8oRjHnbfyx3lCgksoJGso4S46cNvclHiSaasbqO31hIo4mimicdXZBqd/UpKAQ2NjL2aBfU6bpdghCkgSWtcLEAjqKQYbascWnlYp1CAavK3WweB7CgTNB8a7fWE6uFoI2UAAQdiiwTZgbclt2E6kt0uVwiZlyCHjkDoUA6QEh8TXai7T1g2KSJg3y2ub2kae9ONe1wuCD6kBj+keB1rqySuivOx1iQPKb7FRQ1tTTm0U8sJ/wBriF6cQqjFejlJiQMjQIZz9to39YW0ZrszCeN94mVh6R4tAQDVF4/3tBVfU1E9XUOlme58hO5UnEMJrMLkLZ4rsJ0eNWlTejmGSVVayaVhFOzX+oLh56gtbilZlUpPSV78Pqm0YrDA7hXsXJNFVzUlS2eB5bI3l1jqXpRiY6LhuaHMIsQRusV0h6PmglE9JG51OdSBrkPyVIz1bMtLG47ojTdI8TkFhOIgNA2NoAAUGaurKrSWplk7HPJCcocOqsSlyU8LnW8p2zR6ythhXRmmoQ2Sa08w11Hit9QUtxiRGM5lJgGBVklTDWOBijY7MCdC71fNbGJ+mRwDXjlyPqToAHJJewPHV2grCUm9zpjFRVHJ546eB80rg1jBckrzvF8RfiNc+ZwFtmjqHILQdL31LaCJmvDMnjuGx6gsm4cTxgdeYWuJKrMc0n2E5r7gK3wjo/NiJEz80dON3W1PqVRfLoN+tXFD0pxCkyscWTxjTK4WPvC1ldbGUXG/zGwo4IMPh4MbWtjbz59Wqmg3WfpOlmH1Xi1LHQH/AHC7ferSGWN7OJSztlj/ANrs1v5XK013OyLi1sTUJtsl+XtCUHtdsfYoJFIXA4HY3XUBS4x5238sd5QjGPO2/ljvKFBJa0vmkP5be5Opql80h/Lb3J1SQCEIQAhCEAIQhACEIQHLDqSHQtJuBY9Y0TiEAyWyt8l4I6nerrXTKW+Wwi3MajZOoUAbDo5dNHdaQWAzAWbYN6k46Jrtxr1hMBj2zuDZL+Ls4360ZKHOFIy3DfoPsn1daBLqWyMLbczsdEcRzPLYT2t1XRJHILaHrBQC2taBdoAHYlJkxG5Mbi066bj3I4jmX4jbAcxqEIHkLjXB2xuuqQM1VLFV074JmZo3ixBWXquhoY8ugqiGE7Pbe3rK1yLKVJrsVcYy7mEl6KYnG3PE6KYcg11u9QZsHxOH+5Qy+sNv3L0NzHRuzM1B3b/KWx7XtBHusrrK/UzeFeh5a5pYcr2OYeo6JUU0kLg6GZ8butpsvT5KeGYWliY8f7mgqDL0fwufy6OMHrbdvcre1Xqijwv0ZlKPpRiFM4GQsnaNw7Qn2qym6YRvY0toXn/IOfb3EKTL0MoXXMc00ftBCytfROw7EJKVzicp0da1xyKlKEnsQ3kh3NvhmJwYnT8WHM0tvmY46tPyVoDcArK9DAfBqx53u0e4FaobLKSp0bwdxspsY87b+WO8oRjHnbfyx3lCoaCoukOFwRMikqg18bQ1wynQjfkl/WbCPvbfhPyWArCPDZ9R/cd3pnMOsLy5dZlTa0nsx/D8LinqPRfrNhH3tvwn5I+s2Efe2/CfkvOsw6wjMOsKPG5f2lvLsP7v/D0X6zYR97b8J+SPrNhH3tvwn5LzrMOsIzDrCeNy/tHl+D956L9ZsI+9t+E/JH1mwj7234T8l51mHWEZh1hPG5f2jy7D+49F+s2Efe2/Cfkj6zYR97b8J+S86zDrCMw6wnjcv7R5dh/d/wCHov1mwj7234T8kfWbCPvbfhPyXnWYdY966ofXZF3iF+G4X2keifWbCPvbfhPyR9ZsI+9t+E/JedoUePnwi3lmPlnon1mwj72PhPyTbekmE8dzvCxawHkH5Lz9CePnwh5Zj5Z6H9ZcI+9j4T8kl3SHBnizqpp/9p+S8+Qnj58IeWY+Wb/6wYSLZK+1uRaSO5A6TYa02NS13a0H5LAITx0+B5Zj5Zvj0gwhxDm1pYexp+SUzpLhgIDqthHWGu+S8/Qnjp8DyzHyz0T6zYR97Hwn5I+s2Efe2/CfkvO0J4+fCHlmP9zPQ/rLhB/9W34T8kh3SHCc2aOsa134DY+vRefoTx8+EPLMfLPQ29J8JLReqAPVlPyXfrNhH3tvwn5LztCePnwh5Zj5Z6J9ZsI+9t+E/JZnpPVUFdPFU0k4e/LleLEepUKFZfiGRO0kVl+FYpKm2ajo3itFQ0MzKmcMfI+9iDtb/wCVefWbCPvbfhPyXnaFD/EMjd0iV+F4kqTZt6yup8QlEtNIJGNblJtbX/pQqbAvMn/mHuCF6OKbnBSfqeRnxrHkcF6Gdr/9QqfzXd5TCfr/APUKn813eUwtaOYchgkncQwDQXc4mwaOslONozJcQzRyvH2Gkgn1XAv7FMosP8Mw6/GdHG2QmTKwvJPihoDRvuferCogwjCow1kwNToXF7RIRaxtbke3sU0SZxrHvdla0ud1AXXRFIS0ZHXdsLbqyMzQaiN4lYZOFI6SJtyDluQdRuTf2Jw4lFNEyDJNH/SDM8Yu6+Vmtr88ttLaFKFlRkf43inxfK02XFOhqzTRTtY17+M4ZXvBBLbOBO++vapbKyhe676Qi7nE5YAbt1sRrpYEDY7XSgUyFIrHQvew07HtDYwH3bbxuZ5qOlEApMX9sKMpMf8AbC8/r/01/Z6v4X+q/wChSEIXkH0AIQhACEIQAhCEAIU7DgDDXX5U5I94Ul+ExMgYXAtkbMyN7Q4u8r2b+pbRxOStGEuojCWllQhWNdR00VK+WASAxVJhOZ18wAvfbRTKSnjqsLp6ZwaCAZyeeUOId+nciwtuisuoSipUUSPWFe1wbUTTVDRwxJQiXK21vKAsuVwBir+X9CD+FZ4P5KLqtlsUaFcy0VKKiodPxZLVYiFnAaHnsuMwqBsjmObLNeq4AyG2QdZ031/RR7CVl/Ewrcp0K1ko6cUeRsZD/DHRcUu8kabpf0ZTPkDRHNHlqhAc7vLBvqNNDp+qewl6DxMPVFOhWFdSQRU5lhDm5J3QuDnXzW57aKvWUouLpm2OamrRfYF5k/8AMPcEIwLzJ/5h7ghe50/6UT5rq/15f2Z2v/1Cp/Nd3lMJ+v8A9QqfzXd5TC6TiJFJWPpg5njmN/lBjsp9hXGPpoznDHyO5B5Abfttv+iYQgHmVU0dQahrv6hJJdZOuxWsc7NxbeNmFgBbf5qIhASRiFUIzGJSGk3tYdd/ZquOrqhwAc8EDkWjrB/hR0ICV9I1WRzDJcOblJIF7KKhCAFJj/thRlJj/thef1/6a/s9X8L/AFX/AEKQhJOYXsvJSs9+UtO4pCRd99kXk6hstPZPlGXtlwxaEjx76hH9QHZR7P8AlB5f4YtCReS2w2XW5r6qHCl3LRyW6piw5zQQ1xAcLGx3CW6pqHNDXTyOAtYF5IFtk2hVUmi+lPehTpJHNLXPcQXZiCdz1oEjwLB7gALb8upJQlsaUL4snpH+Tl8o7dSDLI64dI8h1gfGOttkhCWxpXAsyym5Mjzd2Y+Md+tSKTEHUrnPMfEe43zOe7ftsdfaoiFKnJO0ysscZKmhwzyuDxxHgSHM9ocbOPaEOqJ3FpdNI4s8m7icvq6k2hRqfJbTHgUXvcLOe4i97F3PrSUIUW2SX2BeZP8AzD3BCMC8yf8AmHuCF73T/pRPl+r/AF5f2VVXg9fLWTyMgu18jiDnbqCfWmvoTEfu/wC9vzQhdFnJQfQmI/d/3t+aPoTEfu/72/NCEsaQ+hMR+7/vb80fQmI/d/3t+aEJY0h9CYj93/e35o+hMR+7/vb80ISxpD6ExH7v+9vzR9CYj93/AHt+aEJY0h9CYj93/e35p5mEV4YAYNfxt+aELHNijlVSOjp80sEtURX0TXeg/e35o+ia70H72/NCFzeBx8v7+B2eZ5uF8/qH0TXeg/e35o+ia70H72/NCE8Dj5f38B5nm4Xz+ofRNd6D97fmj6JrvQfvb80ITwOPl/fwHmebhfP6h9E13oP3t+aPomu9B+9vzQhPA4uX9/AeZ5uF8/qH0TXeg/e35o+ia70H72/NCE8Dj5f38B5nm4Xz+ofRNd6D97fmj6JrvQfvb80ITwOPl/fwHmebhfP6h9E13oP3t+aPomu9B+9vzQhPA4+X9/AeZ5uF8/qH0TXeg/e35o+ia70H72/NCE8Dj5f38B5nm4Xz+ofRNd6D97fmj6JrvQfvb80ITwOPl/fwHmebhfP6h9E13oP3t+aPomu9B+9vzQhPA4+X9/AeZ5uF8/qW+E08tNSuZMzK4vJtcHSw6kIQuyEFCKivQ4MmR5Jub9T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BDAAoHBwgHBgoICAgLCgoLDhgQDg0NDh0VFhEYIx8lJCIfIiEmKzcvJik0KSEiMEExNDk7Pj4+JS5ESUM8SDc9Pjv/2wBDAQoLCw4NDhwQEBw7KCIoOzs7Ozs7Ozs7Ozs7Ozs7Ozs7Ozs7Ozs7Ozs7Ozs7Ozs7Ozs7Ozs7Ozs7Ozs7Ozs7Ozv/wAARCAFXAQQDASIAAhEBAxEB/8QAGwAAAQUBAQAAAAAAAAAAAAAAAAIDBAUGAQf/xABGEAABAwIEAgQKCQMEAQMFAAABAAIDBBEFEiExE0EGUWGxFCIyNFNxgZGS0RUWQlRyc6GiwSMzUjVi4fBDRILxJDZGg8L/xAAaAQEAAwEBAQAAAAAAAAAAAAAAAQIDBAUG/8QAMhEAAgIBAwIDBgYCAwEAAAAAAAECEQMSIVEEMRQVQRMygaHR8AUiM1JhcSORQmKxwf/aAAwDAQACEQMRAD8A9ThhiMEZMTCS0XOUdSXwIfRM+EIg83j/AADuTi8xyd9zUb4EPomfCEcCH0TPhCcQo1PkDfAh9Ez4QjgQ+iZ8ITiE1PkDfAh9Ez4QjgQ+iZ8ITiE1PkDfAh9Ez4QjgQ+iZ8ITiE1PkDfAh9Ez4QjgQ+iZ8ITiE1PkDfAh9Ez4QjgQ+iZ8ITihVJr2yONO0P8AG8UOtltl99836FE2/UEngQ+iZ8IRwIfRM+EKsiqcXlLW+DsaCWElzC2zT5Q33392u4SI58bkfk4TGmOMBxLbAvJGxO9hc6aK1S5IstuBD6FnwhHAh9Ez4QoETsWL2tljjDA8eM2xNsw/hIvjbc4AY8gANzhttyTt2ZR7Ep8iyy8Hh9Cz4QjgQ+iZ8IVaHY2ImtLIswj1cbXLreu26lUZrnTSOqg1rCxuQNtobuzf/wAo7XqSSOBD6JnwhHAh9Ez4QnEKup8gb4EPomfCEcCH0TPhCcQmp8gb4EPomfCEcCH0TPhCcQmp8gb4EPomfCEcCH0TPhCcQmp8gb4EPomfCEcCH0TPhCcQmp8gb4EPomfCEcCH0TPhCcQmp8gq8QY1k7QxoaMuwFuZQu4l5w38A7yhd+P3EUfcnwebx/gHcnE3B5vH+AdycXBLuy4IQhVJBCEIAQhCAEIQgBCEIAQhCAEIQgBcXUIAQhCAEIQgBCEIAQhCAEIQgBCEIAQhCArMS84b+Ad5QjEvOG/gHeUL0cfuIzfcnwebx/gHcnE3B5vH+AdycXBLuy43NNHTxOllcGMbqSVUO6VUIcQ2OZ4HMAJjpe94poGC4a5xzdtk/SuZh+AwzU1Mahz2guawakndZOT1UjshigsanJW2yZQYxSYiS2FxDxqWOFipxNgszhdTSS401rcOdTznMS7iHTTqVj0hxHwKgLGOtLN4rewcyin+W2VyYP8AKoRXcT9ZsP4/CJf5WXNl09fqVuDcXCxL6ai+gmkVMfhQdnLc2tupX/R3EPDKERPN5YfFPaORURk26Zrn6eMYa4Xtsxyt6QUdDUvp5WyZ22vlGim0lXHW0zKiG+V+191ma2mbV9KZIHbPbb9iXgWI/R8NZTT6cEF7R27Ee+yKbvfsTPpovEnDvs/9lrV9IaKiqXQSZ3PZvlFwpRxCH6N8Ps7hZc1ra2WOlgdJhcmIS6vmnsL9WpP69yv/AP8ADv8A9CKbdk5OnhFRrmmK+teH/wCM3wj5qbh2LU+JmQQB44dr5h1rMYPJVsp3inw+OqaX6uc29jYaLR4Q6oeyR1TRMpXX0DRa4SEmyOow48adL5//AAslVVfSGjoqp9PK2QuZvlborVYzEpTB0ofIIjKWuBDBu7QKZyaWxl02KOWTT4LuHpPh0sgYXPZfm5uimV+KU+HRMlmDi15sMouszXiqxiaJsOFvhLbi5ba9+s2CmdJYzBhNHE43LCGk/wDtVdbpm3h8bnBc90aGnnbU08c8YOWRocL72USmxmlqq51HGHiRl7kjTTdVFDiOLxUcEcWH8SNrAGv11CjYA57+kMjpG5XuDy5vUb7KdfYqulSjNv07bl6/HqSOt8EkbIyTNlu5unvUiuxGDD4BNOTYmwA3Kr+kWFCqpzUxD+tENf8Ac1U1G2px+qgincTFTtAcev8A5KOTToQwY5wWS6S7mppsShqaM1dnRwi5u8W061Xu6VUIJDY5ngcw0fNTMSo2zYVJSxubEC0Bt9BpsP0WepDiuEwvjFEyaFxuSG5r+0JKTWxGHFimm/X0V0aTD8TpsSY51O43b5TXCxCapsZpqqtfRxh/EZe9xpobKB0dqqKaSRsFK2nmy3IaSQQoeC//AHPP65O9NT2J8PG52mqRfV+L0mHWEzyXnZjRcqCzpXQOcA5krAftFoIVSGir6WOZVeM3ikWdsbDQdy0ldQUNTAG1LGNY06Ovlt7UTk7oSxYsWlTTdqx81cApvCeK3g5c2flZVTuldCHHLHM4DnlHzTtVh0D8EdSUkrWs+yS64ve9rqmpn4phVO6I0TZoCbk5c36hJSaIw4ccotvd/wCjS4fiVPiURfA7ydHNOhClqh6O1VFO6QQUop5Q3xgHEghXqvF2rOfNDRkcUitxLzhv4B3lCMS84b+Ad5QvSx+4jmfcnwebx/gHcnE3B5vH+AdycXBLuy5DxLDosSpjDLcc2uH2SqiHB8YommKlroxHe4DvlYp3pRI+NlLkc8XkIIYbE7aJeERAVRd4PXR2YdZ33adlp4dOGtstDqpQfs12G8PwSrgxMV1VOyR2ubKNyRZOVuBzYhigqKiZhgabCMXvlVVSVVVRVD690j5KcTuikaXE5R1qbTV0kYxiojeXhjs0dzcDdWfSUu48dNy1evYsfq/hlvNW+8/NQ6HA58PxM1EMzOCSQWG98vUobII3YTHWzzVkk0oJMkTiQz2XSsRqZH9HaWVlRI88W3E8guAvvY9iPplaohdZkUWn6osfoiU499IcRuXTxba+TZRcU6OSVla+oglYwPAuCDumsabVy41HFSzPa8U+cAOIBIJSmYma/EcMe1xa45mysB+0BzCh9KnG7/kmPW5IytemxOr8GNRhMNFA4MEZGp2NgnPo5/0F4Bnbn4eXNyVJO58uO1bHNq5mtdo2B5GVaHDIxHQtAbMy5JyzG7hqongUFdiPUzl+Xh38Smp8AxSlaWwV7Y2k3IbdWeGUdfTSSGsq+OCBl7FCxrNJjVDT8V7GS3DsjiOaRUtkwfFaNtPUyyMndlfHI/Npca/qkenVJp7k5OsnO1JI0SpZMEldjoxDityBwOXntZV1Y57+kVTERVSsDQQyB5BGg1U80j5sClZCKqGUOL2iV5z3HL1FTLp1St9zPH1EoN6f6LsBVmN4XJikEccb2sLHZru9SrpsSmrcGo6eFxbUVD+G4g6jLue5JxwOhxChp2Onczh2LY3kOfr3qfD6npbIj1DxvXH0L+igdTUMMDiCY2BpI5qsocElpcXkrXStc15dZo31N0vCY8gnPBrIvE/9Q69/Ujoy98uFFz3ueeI7Vxv1KksCSvgvDqJJtL/l3LSZhlgfGN3NIVXgeDy4W6YySNfnsBlB5Jir4mIdIjQSTSRQRszZWOtmNh8/0XI2vwzpBDSQzySQTsJcx7s2Xf5K3sE6d71ZVdRKMXFdmW+IUba+jkpnOLQ8aOHIqkhwbGaOMw01bE2InY79yh5zJiNe2U1r8shDBASbandPTGuZ0dj8KfKyQzgAlxzZe1Wl0qbW5OPq5Qi0lsWeC4J9GufNJKJJXi1wNAEigwWakxeSsdKwteXWaN9SokGJSYbRV1JNIXz07ssRcdXX2+aXgTJ4MVqKeeZ7yyFpOZ17E2P8qvhaTfBL6ybb/wC3cfxXADWVIq6aYRTaXvsSNio02CYvWhsdZXRmNpvpc6+qwUDD888T3Pir5znIDoXmw7FOxtkrn4ZTQyyxGQFurje+lrpLpFqqy0euyRj27Fk/BYThAw9ryANn873vdV0OD41SxcCnrYmxa79vsUeoxOaakpoJXvjqoagMkFyMw61L6RUYpqZ9ZFPOJHSC44hy69ieGWpJvuRHrJpOtyXg2CjCw+R8nEleLEgaAK2VdhVCyngZMJZnuljaSHvzDrVisXFRdRJlklkeqXcrMS84b+Ad5QjEvOG/gHeUL0MfuIxfcnwebx/gHcnE3B5vH+AdycXA+5ch4hhkGJNjEzpG8M3aWGxukUuFR0kwlbU1MhAtlkkzD3Lldigop3RGFz8sBlu0E7G1tBp60xLjbmCRzIGkQwtlkzPsSHC9m6arRPJppditRuyVBhVNDTTU4zPZO4ueHHrSaHB6WgjljjD3tmFnh5vf/t1FqOkLaaUskp3Czmkm+0ZA8b3m1lIlxKdmDDEPB2g5OI6NzyLD1232RvJz3I0xGvq9A1rmRVNVFG7eNknip1+CUr8PjoiZOFG7MPG1vr803Li80Jew08eeKHjPvJYW6m6anROVeKGCkpqiOHMahzQGm4IuL8rqXPJyNER84fC6vZWku4rGZAL6W/6Uw3A6NmIeHMD2yZs1gfFv6k3FjbZI43mINz075rF2xabWQcatG95p/Iiiktm/zNrexQnkXqTUTsuA00tVJU8aojkkN3ZJMqm0lK2kh4bZJJBe95HZj71FrMSfT1Ihijjf/SdIXPkyiw5bJUuKsjwhmIZD/UaCxhNiSdgobm0kwoxTtHa7CoK+eOaR8rHxizTG61kimwWkpqgVBMk0o2fK7MQuxYo2XBn4gI9Y2Oc6O+xG4uozMec6G5pgHmRkbRmIF3C+txcD2aqU8lUg4xux6fA6eerfVGaeOSS1+G+yl0dI2jiMbJZZAXXvI7MVXvxuRsZtTAyNqOC4BxLSbE3Btrt1JcWNiSFspiDQ6mdPYu5g2yo3kaphKKdodpsEpKWtNVHnzkkgE6NvvYLtdhFPXzxzSvlY+MWaY3WsmzirxUwRvgDI5mtIkc42JI2Fhv67J2hrKipnnjlhjYIHZCWvJubA9W2qasl6rGmNVR2kw2OjLy2eeTO3KRK/NZRWdHaaJuWOpq2N6my2HcnBizuDUVPBbwIM4Pj+Ocv+238pt2NPiZNxYGZo6cTtySZgRfYm2hUqWTfcjTEfqsHpqoxvc6RksYDWysdZ1u1do8HpqSc1GaSaY6cSV1yosWP8WUs8HtaFz3HNs5ou5vsuF2mx7wiWCPwfKXkiTxvINiQO24CXlqrGmNk2kw6CjqJ54i/NObvudOe3vSq2hir4RFMXBocHDKbahV8eOSSYe6r8HAGZoa27tczsvV3XS4safO2BrIGtlmc8APfZoy762v7LXVWp3ZNKqH6jB6SprmVkjXcRltAdHW2unY8PhirpaxpdxJgA4E6f90UebFxTiq40bQaZjDo64cXbDbrSIcabLFSv4YBmnMLhm8ggE+3b9VN5KGmIlnR2miBEdRVMBNyGy2HcpMmFQSvpXvfIXUvkEu32369kqtxBlHTySlj3ZLfZIBuQBrtzUSXGXwwuJhY6VszYnNa5xAzC9/J19iaskvUjTFD1VgdJV1gq5M7ZBa+U2BI5lSK6hixCn4ExcGXB8U2KrpukLYqGmqOBmdNdxYHbNG5TtTjLopZuHCx8UMLZS4yWLg6+wt2fql5Nv4JqJZRRiKJkbb2Y0NF+oJarqfFH1GIupmwZWMAu43vq3N1W59asVm009yxWYl5w38A7yhGJecN/AO8oXfj9xFH3J8Hm8f4B3JxNwebx/gHcnFwS7lxDo2OJLmNJIykkcupJdTQPLS+GNxaLC7QbJ1Ci2Bt9PDI4ufExxIykloNx1JTmMcwsc1paRbKRolIS2CBik0NLFFJJTRzF0gjGYbX9hPLko0mKxODGVVA4Zo3SBjml1spsNLfqrZ0bH2ztDspzC42PWuOijc/O6Npdly3I1tzCsmvUFSK+KYUcRw5jvCIw6G9soH2uWlv1RLicQjq+NRMDomF3DdvI0Gw5Wt7SrUQRNyZY2jhizLDyR2JAoqUZ7U8Q4gs+zB43rU6kRRCglgqqh0MdDBlgyhxfYEXF9Bbt7E7R1rKyV0MkDYnxeM1jtXDWwO1vcVJdSU7pWyugjL27OLRcLsVNBAXGKFkZduWtAuobQKz6UZ4JWy+CNyRF+ZuvjkG2vi219ZTYxmlkjnvQi7OG17HADxiSLHTlbdWooqUF5FPEC/yjlHjetKNNA7PmiYeIAH3b5Vtr9anVEUVprqYMjhfSQuPhDYixuoY4jfVoTMGL0tVLTwSUDWlxdka6xAaAdRp2WVuyjpomhscEbQHZgA0b9frXRTQDJaFniXy+L5N97JqiKZDw2pixGMVbqRkbsoLSQSR7S0fpdR4cab4D4X4GGcV7QAHEXJNtSQB7dVaQ0tPT34MEcd98rbXXTTwmHgcJnCtbJl09yjUhRVPxGGN8znUMfHjmbE4t1BzDe4Fz6rJyKqgODurWUMYYbl8bQNWg6nbXrsp7KanjYGMhY1odmADRoev1pTYYmxmJsbQx17tA0N91LkhRWCvZI+JrKGPPOx8jc7g0ZOsm2500XIsUpnRtlbStaDTOqATYeTpbb9VZSUlPKxrJII3tZ5LXNBA9SJKOmlDRJBG8M8kOaDb1JqiKKoYlTRVTKZmHxgScK9gPtajlbTtKfrKqnhqPBfBI5PEMzs+jQL2vsbn2KeaaBzi50TCTa5Ld7be5E1NBUW40LJLbZm3smpCirmxahhmp4+BG5szWOc8WswE2by1Tdbi9LDLVRvoGyGJ123t/UcACeW4BVv4JT5XN4MeVwAcMu4Gy6aaB1y6FhLr3u0a3Fj+iaoimQYsRZPUijbTN4fDY472s4bWAt77KcKanaLMgjaMwdYMA1HNc8DpuI2TwePO2wDsouLbJ5VbXoTQ22nhbtEwaEeSNjuEk0tOXBxgjJaLA5RoE8hRbA34PDxeLwmcT/PKL+9OIQgKzEvOG/gHeUIxLzhv4B3lC9DH7iKPuT4PN4/wDuTibg83j/AO5OLz5d2XBCEKCQQhCAEIQgBCEIASXuyMLrXsL2SlwgOFiLg8igKYdIb08srqbK6MNOTNqQTbqTwxeR7IclLeWZzg1hdYWG5uQpTcMomscwU0eV/lDLuunDqR0QiNOzIDmAtsVWmbOWPgiSYvI1wYylLniLivBkAyi9tDzTb+kMTC48F2TgiRridyRcN7NlOfhtHI1jXU0ZDBZoy7DqSn0NLI1zXwMcHAAgt3tsm5Clj4IUmNOY6U+DXihy53B4uMwB257p7EcTNAYQIuKZSbakWt7Cnjh1IZeKaeMv01LerZLnpKeqDRPE2TL5OYbJuRcLWxAmxiSIutS5mxxNlkPEsQDfrGuy7LjDmRTysps7ILF1320LQb/AKqU/DqN5aXU0bi0Bou3kNk46kgc2RpiaRL5Yt5XrTfknVj4IMuNGnu2emLXCIPs1193WASZMZkhZIJKT+rGWDI19wcxsNVYPpIJHFz4mOJbkNx9nqSGYfSxtysgYGlwdtzGxU78hPHwIoMRjr3ScIeKy1jfe4upiahpoacvMUTWF5u4tFrlOqV/JnKr2BCEIQCEIQAhCEAIQhAVmJecN/AO8oRiXnDfwfyUL0cfuIzfctqaJppYib6sbz7E5wWdvvTNLIWwQtcLAsbY+wKUraIv0I3G+Czt96bfGWG7QXN5jmpCE9nHgWxlrI3gEag9qVwWdvvSZGll3sIB3IOxSWzyPvlaARycbKPZx4Fsc4LO33o4LO33oZLe2YZSnFOiPBFsb4LO33o4LO33pxcJsLp7OPAtiOCzt96Tlivqf1VDinSyCnm4NNHxyNHOJsP+VGpemYMgbU0gZH/lGb29issCfoUeVJ1ZqREwi429abdGWOJy5m6WA3RDNFNAKincHscL+Lz/AOU/uFX2ceC9jTWRPGhvY23SuCzt96HxgkOBIcAbHqSeI6M2eNNAHAbn+FGiPBJxrGmRzeQ6kvgs7feuRm73m+l+vsCdRQjwG2N8Fnb70cFnb704hT7OPAtjfBZ2+9HBZ2+9OIT2ceBbG+Czt96OCzt96cQns48EWxvgs7fejgs7fenEJ7OPAtjfBZ2+9HBZ2+9OITRHgm2N8Fnb70cFnb704uFwaLkgAdaaI8EWxHBZ2+9Je2Jm5/XUoMj3khjbDUFx5HsHNLbG0HMdTvcqNEeCbZS4n5y0gEAsFr+1CXjHnbfyx3lCslWwLOnaHUcIIBHDb3LuYweVqzr6vWu0vmkP5be5OEXUkADcLjnBrS5xsBuSm3NMV3MF27kfJZfpJjvFBoqV9m/+R99+wK0VqdFZSUVZE6Q4++tmNPSyObA3QkG2c/JVMNdV00/Egne1w2s64su0mH1NbLw4InPO5tsPampmPhldBKwxuYbEHcFdKSWxyNye5rcL6VU8/wDQrwInnTP9gn+FoWm7Q+N2ZpFxr3Ly0ixsVYYbjlbhjgIn54r6xu1Hs6lSWLg0jmfaR6KHAkjmFV9Jap9LgsxjJDn2YCOV1zDceosUaGh3Cm/wfv7DzSOkYMmCTtymwsQ4jbW6ySqW5s3cXRg3bj1BGU9RSiCGgjU2tokXIN7rrRxM1fQyqeW1FM43Y2z29nIrVR/22jsCyvQ+G8FXMBbOWsH894WrGy5Z+8dmP3UdXCLrqFQ0I7I8jnmMBups3LYHZOCUA2d4uthfmexchsS8i3lHZLLQ4aqCRSEzZ8Q8QF7QNGne/rKcbI11xfUaFCBSEIUgEIQgBCFGra6Chh4k8jWjkDzKAkrhcBuQPWs3L0uomu8USy7bDKP++xQKrpfK45aekbGBaxe4k/pZW0S4M3kivU1rqht7RjOezb3rgDnHxwXHW3Ie5YaTpPij9GSxxDqZGAob8QrpHl8lXNc9chVvZP1K+3XoejNnzuLAWg+u6cD/ABsruexXmDZpKeXixSOa+98wNl6HhlU6tw+mmeBne27re0KJQ0loZNWxExjztv5Y7yhGMeds/LHeULM1LWl80h/Lb3J1NUvmkP5be5OXHWpIIGOVXgeEVEuty3KLHYnRedscGytMjS5ua7hfcetek4jRx4jRSUsjiGvG45HkVmqfodUCoAmqo+CD9m+Yj+FrCSS3MMkZN7GhwxtM2mHg0YjY6xAt2D3qv6RYAK+M1NMAKlg2/wAx81c8GNsbWt8XILNI3AQyWxDJCA7l1H1LJSadmrimqPL7EEscLOGmq4B18lqulWDxZXYjTlrXAjit6+1Zd3jWHMfquuMtSs45RcXTOBxBBBLSDcWU92OYjNCaeWpMkTxlLXNG3r3VfY9RXbZd9+rqUtIqm0dJN7HbkuhvEOUG7jt1lIuNiLqfhtfFhz3SmmErzbKXG2VH22JVN7mxwChNBh7GSuGdzs5bzF9v0CthqBZZSi6YMa4MqKURxk7xm9vYr6mxCmrI+JSSF418kd4XLJNbs7ISTVInJueeKnidJM9rGNGrnGwCQJnC+ZjgBztos50ylmdSU+VrxEXEuuOfL+VEVbomT0qyyocaoKuYwsqjxC45WnS+p2P8K0Y6zst7g7FeXi4Iex1nE3vfUL0WjllfFBI5pu6MXNxZ2lyf+9atOOkrjm5k9IdGHEHW42PUkZ5iL8IXt/kjNN/g3n9r3clnZqGd8Qs4F4AAzDcn1Jxrg4aHZIvMd2ttfrTZjl8puRrt9L2J53QElCjcWZtxIWNt9ojQnlzXHTS2JBaGi93Fugt7UsULqqqKkp3zTPDWtHNee4ris2J1ZlcSGNPiM5NUnHsYdiE/CjeTCw6EfaPX6lULpxxpWzkyzt0jobmNm3J5AC6sqbAMRqzeOlLW/wCUnig+xWvRLDnFr60ktLjkZ6ua1IhdaxlfsNdPkqzyNOkTjxWrZmaXoadHVVXb/bE3+Sps/RLD3UZihDmSbiUkkq74P+9/PmjhC98zt77lZ65M29nFGQh6HVfGAlqI2xXuS25J9i1tNBFSU7IIm5WMFgF3gNta7viK6YWnm7n9o81Dk5dyYwjHsVOMG9W38sd5QuYs0Nq225sHeUKpcsqaK9LEczheNvPsTnAbr4z9b/aPNFL5pD+W3uTqkgaEDQd3bj7RR4NF1E6W1cU6hRQsa8Hj/wARz/XdcdSwuaQYx7k8gpQsyvS2TgUsFKLf1HZiRYEgcv1WSvc3V10pqePjMjQbiFoYPXue9Uq6saqJxZZXILnrKEIWhmC7u31FcS4opJpAyJhe86gNFygQkjxR60qGeWnkEkMjo3jm02XZmOidkkicwjTUWSLA7O96gnezR4d0wnisyuj4rf8ANmjh7OatMUxPD6vAqmWGRkni+SdwSepYjKeWvqXAddVR41do0WSVUxTgDsdhtdek0AAo6Vot4sI29QXmoaXSBvMusvT4WhryG7NAFupUy+hph7sfSXPawXcQB2rpNgsL0hxuWtqpIIXltPG7LYfaI3JWcY6mazmoqzXsxGlldkbVwBx2aHgnvTz5HsdYDOd7DQ2XlwGotutL0WxiVs7aCV+dj/7Zd9k9SvLHStGcM1umawM4gvIQ4HYAaEcllekuMtaXYfSPOUH+qQefUpmNY/4NE6mpnNMznEOIdfKOftWNL3ONydSmOHqxlyVsjiXDC+omZDGLvkcGtHakZuRF1f8ARakDql9aWlwiGVgAuS7/AOFtJ0rOeMdTSNdh9KykpY4WAZWNyj+T7VKSGOaRYEG2h7Etch30CEIQAhCEBS4x5238sd5QjGPO2/ljvKFBJa0vmkP5be5Opql80h/Lb3J1SQCEIQAkSvEcTnuNg0ElLVT0mqfBsFmsbGS0Y9u/6XUpW6IbpGDqJTPM+U7yPLz7Sml12/qQGOIvYgddl1o4HucQu2bfU/ouWH+SkigWv6KYTwohWytGaUeLfk3/AJVBg+HeH1zWHxomG77d3tXoMWWOMMawgAf4rHJL0OjDD1Z2WnhnblmiZI3qc0FVNZ0Yw2fVlPwzz4Zt/wAfornOO33Fc4g7fcVjbXY6HFPuZKbobmbmpKu55Nkbb9R8lWVPR3FqcEmnMrRzjOb9N1vTlcS6Nwzd+9rqqxrH48NaIeGXzPF8t7ADr9qvGcuxlLHBKzPYNgVVU1bH1ERgiY65LhYmx2AK3Iyxs6gNSqLCekUWIP8ABnwCGW3iAuuHfyriFma5cS7K7xb8tOSrNtvcvjSS2FF7pB4g8XrPMdi8zqInxVU0MgIc15B9a9Rssb0woODVMrWeTL4ruxw/47lbE6dFMytWZwHf1JUT3Ru4jHZS3YjrSdQQW8+pLAaGlxNjfbtXQzmSEucQ8EHVq48WNxsdkoNb/lc9Vt0gOIN7oQwW16KT08uHinYMssWrmnc3N7rF5jy09SdpKuahqWVEDsr2H2HsKrOOpFoS0uz0sNDjY3DhrcaXXeIYh/V2A1cBoomGYjDi1I2eM2ePKbzaVNacwsRYjcLlao7k7QoEFdTXCLDeMkakkdZXWy8njK6wv1e9QBxCEKQUuMedt/LHeUIxjztv5Y7yhQSWtL5pD+W3uTqapfNIfy29ydUkAhCEALI9MqsOnp6Vp8kGRw/QfytcsF0lDm9IJS7yS1pHqstMa/MZ5X+UpxYGw1tuUkkk3JXWg5iOey4ug42zocRzv61y46vchdHWeSkgmUuJVNAzJTShmtzdgOu3Upo6U4w3/wArHD8AVKgDdxVdKLqT7WXremGKDcQn1sS/rjiGXxooTfkARce9UWcjU2tyBC48Z/GA33CjTHgnXLk3eF4xT4tA4tY5k8diWA3PrHWqTpTQVPhP0gBmjIDXFv2SOv1qJ0YdIzGoyxri0tcHWHZ87Lbyxh1I5koDs4s4WzDXsWMvySN1/khTPP8ACqqKlxKGpmLmtjN3ZRfl1LfUlRT1UAfSTte23I394WLx7A34XNxobupnnQ82HqKraaomp5RLTyujdzLStJRU1aM4ycHTPTDMGmzt+zVU2P12HSUUlLUztDjs1njOBHYNll6nHMRq25JJy1gFiGDLm9fNV1ieSrHHvuWlltbHcx5Gw7EA38UnfZBFtyEuOF8htGx7z/tbdbHPuN2IPah3lFKuASCC121zySSDzUhghCEIJmGYlNhdWJ4jdp0ezk4L0Gkq4q6nZU07gQ4e7sK8yVngeMSYTU6kugefHZ/I7VlOF7muLJp2Z6E1wcP4Q5jXCzgCO1NRysmjbPA4PY4XBH2gngQ4XBuFznYNESMNxdzdSQd/Ylsla/S9iNwdwlpDo2u3HO+hUAqMY87Z+WO8oScVDhUtDjc5N7dpQhJbUjgaSGxv4g7k8otPC000Lh4rsjbkc9E5eRlrjOOZHfZCB5CQyVr/ACTrzHMJakAsN0vidHjDZTq18YI9l1uVV47g7cWpMrSGzR6xuPcVeDp7meSLcdjz0gbbdvWu5C7UDVOVNLUUcphqYXMI2uN/UmdBzPuXTZyHch52HtXTY6ZgAENjLz4sb3eoJ5tHUv8AJpZnddmH5JYrgY8XrPuSm5cpJG3anJqSentxoHxZtsw1TJdroBpsncdu53OTs0D2KVQUVRXzCCnFzq52tgAo1wBfKL9SXS1k1HVMqYXWew37D2KH22JVJ7m9wbDKXDoi2LxpHeU87kfJT5/7XLUgam3NQ6CsixOkbV05yyW8Zt9jbY+9SDKHsy2IeCLj29y5G3e53RSrYcngjqIHQysD2PFi081k6noZUiZzqWoj4d/FDyQR7gtgNl1WjJrsVlBS7mQj6HVRaDPWNHW1gJ71NpeiWGgXkfLKRuHOAsfYtEm3RguzA2d1hHORCxxRDhwLDILZKKI25ubmP6qc2NjG2a0NA5AWVfWYzSUX9OoqGRydVi63uVXL0uoY3kNE0zeRtlHf/CJSYbjEk410dgxAGaG0VR18nev5rFz081NK6GZha5p1BOy0M3TK1xDQtB5F77/pZVGI43U4m0NnjhABuC1liPbdbQUlszDI4PdEAttzFutFm31J9gXASF219vctTA54vUfegu6gEAaXJsF3xbc0BddHscNDMKeocfB3nQg+Qev1Lah5YA8HNG7W45dvqXmGXmDcLWdEMRfNHJQTHMGDMy+unMLHJD1R0Ypv3WapCbg/tAG+hI17DZOLA6Slxjztv5Y7yhGMedt/LHeUKCS1pfNIfy29ydTVL5pD+W3uTqkgQ+Jr9xryI3CSeKzbx2jlz2TqFFAbZM1xynR3UUvdcfG17S1wBB6024Pj1a7TqchIuSKORtpGNeOpwumjHSxDSFgPU1mv6Ljah0hsGmMaavHbaydZG0a2ues7pZFCDG5wIIyt1Fm7ntuszjnSKemq5KSjDWCLynEXuVrDsvP+kkPBx6fqfZ3vC1xpN7mWVtLYhVtXU4hU8ad5e82AsLadgV9gvRczWqa5pDTq2PmfWovRGBk+KOdIwOETMzb8jffvW3i/tN5aK05VsimOCf5mYXHsBkwyUzwAvpnHfmzsKpiL6j2r1OWJk0bo5GhzHCxBGhCw2PYA/DJDUQAupnHfmzsPYrQnezK5MdboiYNismFVYkFzE/SRvWOv1rdufFUQx1ELg4OsQ4C9wvNbX1G/MK86OYz4HK2kqHf0Hu8Uk+QfkoyQtWhinpdM2kcmzXbnY9fyTyZcxoFyAWk320B61zPwB/Ud4g+0dLetc51DxNlQ450jioQ6CnIkn/RvrVfjfSlzi6noHEDZ0o/hZckuJJNyeZW8MfqznyZa2Q5LLJUyPklcXSPOYk803zsnKemmqpRHDG57ydAArd3RjFmt8WNjr7+OLrVtLYxUXLcpXbrisn4BisZu6hcfVY9yivo6qMAvo5WjryFTaI0sjrrRrfay65hadWOagho8W57dEsijhOY8geS4iw5O94St9yL9YKkdxINj2c1d9FHcPGSeQidfX1KnDBmGt1s+jODupYnVU4LXygWYdwP+VnNpI0xxbZfRNLIwDvzS0IXMdhS4x5238sd5QjGPO2/ljvKFBJYU0j20sV2EjINW68gn2zMcbX16joUilH/0kP5be5OOY1wsWg37EB267eyjvGS4je4ON7N3F7LhEpN5BdoN7NPZz60sUOOkcTaNtzcXPV2obETYyEOdp6vchksY8UDLbQAiycBB2QgMoPJN8NzbcM5R1ck6hTQGhI5ptI23aNQsj0yiAraepabiSO2nYf8AlbIgFUPSfCpa6kY6ljzSRuuWjci3L9FaDqRTIriV3Q1n9StkH2WtA/Va9os0AbBZ/o3h8+H0kjqqNzDIb5RuANr29qv2yNffKb2SbuQxqoikiSNksZY9oc1wsQeablqoo3iN0sbXu2DnAH3JYLzqC1wVS5h8fwF+GyGopwXUzj7WHqPYqWwcLj3L1GRokYWSR5muFiNwVhMewmPDaoOhceE/UMO7exbwnezOXJjrdFrgHSJjaR1NXvtwm3a8nyh1etVeM9IJsRc6GEmOnB063etVDnEnqHUnKelmq5hFCxz3u2ACtoinZR5JNaUNAXNhuVbYT0eqcSIkI4UP+ZG/q61dYR0ZgpiJay0so/8AGNWj19avi0sN4W5RzadBZUlk4NIYfWQ3h+F02HRZIIwDzed3e1TLKNHVslk4bZYg8bszXIUhhJLgbaFYvc6FXodsE06MtdmZud230KeVVj+KjDKElp/rSaMH8olZLdKyi6U4sJXiig2YbyG256lml173PcXOJJO91xdcVSo4Jy1OwS4opJniOJhc5xsAAn8Pw2pxKcRwMJ63HYBbnCMDpsLjuAHzHypCO7qUSmoloY3Ii4F0eioomzVUYfUnXX7HZ61e2Qurmbb7nYkktgQhCgkpcY87b+WO8oRjHnbfyx3lCgksoJGso4S46cNvclHiSaasbqO31hIo4mimicdXZBqd/UpKAQ2NjL2aBfU6bpdghCkgSWtcLEAjqKQYbascWnlYp1CAavK3WweB7CgTNB8a7fWE6uFoI2UAAQdiiwTZgbclt2E6kt0uVwiZlyCHjkDoUA6QEh8TXai7T1g2KSJg3y2ub2kae9ONe1wuCD6kBj+keB1rqySuivOx1iQPKb7FRQ1tTTm0U8sJ/wBriF6cQqjFejlJiQMjQIZz9to39YW0ZrszCeN94mVh6R4tAQDVF4/3tBVfU1E9XUOlme58hO5UnEMJrMLkLZ4rsJ0eNWlTejmGSVVayaVhFOzX+oLh56gtbilZlUpPSV78Pqm0YrDA7hXsXJNFVzUlS2eB5bI3l1jqXpRiY6LhuaHMIsQRusV0h6PmglE9JG51OdSBrkPyVIz1bMtLG47ojTdI8TkFhOIgNA2NoAAUGaurKrSWplk7HPJCcocOqsSlyU8LnW8p2zR6ythhXRmmoQ2Sa08w11Hit9QUtxiRGM5lJgGBVklTDWOBijY7MCdC71fNbGJ+mRwDXjlyPqToAHJJewPHV2grCUm9zpjFRVHJ546eB80rg1jBckrzvF8RfiNc+ZwFtmjqHILQdL31LaCJmvDMnjuGx6gsm4cTxgdeYWuJKrMc0n2E5r7gK3wjo/NiJEz80dON3W1PqVRfLoN+tXFD0pxCkyscWTxjTK4WPvC1ldbGUXG/zGwo4IMPh4MbWtjbz59Wqmg3WfpOlmH1Xi1LHQH/AHC7ferSGWN7OJSztlj/ANrs1v5XK013OyLi1sTUJtsl+XtCUHtdsfYoJFIXA4HY3XUBS4x5238sd5QjGPO2/ljvKFBJa0vmkP5be5Opql80h/Lb3J1SQCEIQAhCEAIQhACEIQHLDqSHQtJuBY9Y0TiEAyWyt8l4I6nerrXTKW+Wwi3MajZOoUAbDo5dNHdaQWAzAWbYN6k46Jrtxr1hMBj2zuDZL+Ls4360ZKHOFIy3DfoPsn1daBLqWyMLbczsdEcRzPLYT2t1XRJHILaHrBQC2taBdoAHYlJkxG5Mbi066bj3I4jmX4jbAcxqEIHkLjXB2xuuqQM1VLFV074JmZo3ixBWXquhoY8ugqiGE7Pbe3rK1yLKVJrsVcYy7mEl6KYnG3PE6KYcg11u9QZsHxOH+5Qy+sNv3L0NzHRuzM1B3b/KWx7XtBHusrrK/UzeFeh5a5pYcr2OYeo6JUU0kLg6GZ8butpsvT5KeGYWliY8f7mgqDL0fwufy6OMHrbdvcre1Xqijwv0ZlKPpRiFM4GQsnaNw7Qn2qym6YRvY0toXn/IOfb3EKTL0MoXXMc00ftBCytfROw7EJKVzicp0da1xyKlKEnsQ3kh3NvhmJwYnT8WHM0tvmY46tPyVoDcArK9DAfBqx53u0e4FaobLKSp0bwdxspsY87b+WO8oRjHnbfyx3lCoaCoukOFwRMikqg18bQ1wynQjfkl/WbCPvbfhPyWArCPDZ9R/cd3pnMOsLy5dZlTa0nsx/D8LinqPRfrNhH3tvwn5I+s2Efe2/CfkvOsw6wjMOsKPG5f2lvLsP7v/D0X6zYR97b8J+SPrNhH3tvwn5LzrMOsIzDrCeNy/tHl+D956L9ZsI+9t+E/JH1mwj7234T8l51mHWEZh1hPG5f2jy7D+49F+s2Efe2/Cfkj6zYR97b8J+S86zDrCMw6wnjcv7R5dh/d/wCHov1mwj7234T8kfWbCPvbfhPyXnWYdY966ofXZF3iF+G4X2keifWbCPvbfhPyR9ZsI+9t+E/JedoUePnwi3lmPlnon1mwj72PhPyTbekmE8dzvCxawHkH5Lz9CePnwh5Zj5Z6H9ZcI+9j4T8kl3SHBnizqpp/9p+S8+Qnj58IeWY+Wb/6wYSLZK+1uRaSO5A6TYa02NS13a0H5LAITx0+B5Zj5Zvj0gwhxDm1pYexp+SUzpLhgIDqthHWGu+S8/Qnjp8DyzHyz0T6zYR97Hwn5I+s2Efe2/CfkvO0J4+fCHlmP9zPQ/rLhB/9W34T8kh3SHCc2aOsa134DY+vRefoTx8+EPLMfLPQ29J8JLReqAPVlPyXfrNhH3tvwn5LztCePnwh5Zj5Z6J9ZsI+9t+E/JZnpPVUFdPFU0k4e/LleLEepUKFZfiGRO0kVl+FYpKm2ajo3itFQ0MzKmcMfI+9iDtb/wCVefWbCPvbfhPyXnaFD/EMjd0iV+F4kqTZt6yup8QlEtNIJGNblJtbX/pQqbAvMn/mHuCF6OKbnBSfqeRnxrHkcF6Gdr/9QqfzXd5TCfr/APUKn813eUwtaOYchgkncQwDQXc4mwaOslONozJcQzRyvH2Gkgn1XAv7FMosP8Mw6/GdHG2QmTKwvJPihoDRvuferCogwjCow1kwNToXF7RIRaxtbke3sU0SZxrHvdla0ud1AXXRFIS0ZHXdsLbqyMzQaiN4lYZOFI6SJtyDluQdRuTf2Jw4lFNEyDJNH/SDM8Yu6+Vmtr88ttLaFKFlRkf43inxfK02XFOhqzTRTtY17+M4ZXvBBLbOBO++vapbKyhe676Qi7nE5YAbt1sRrpYEDY7XSgUyFIrHQvew07HtDYwH3bbxuZ5qOlEApMX9sKMpMf8AbC8/r/01/Z6v4X+q/wChSEIXkH0AIQhACEIQAhCEAIU7DgDDXX5U5I94Ul+ExMgYXAtkbMyN7Q4u8r2b+pbRxOStGEuojCWllQhWNdR00VK+WASAxVJhOZ18wAvfbRTKSnjqsLp6ZwaCAZyeeUOId+nciwtuisuoSipUUSPWFe1wbUTTVDRwxJQiXK21vKAsuVwBir+X9CD+FZ4P5KLqtlsUaFcy0VKKiodPxZLVYiFnAaHnsuMwqBsjmObLNeq4AyG2QdZ031/RR7CVl/Ewrcp0K1ko6cUeRsZD/DHRcUu8kabpf0ZTPkDRHNHlqhAc7vLBvqNNDp+qewl6DxMPVFOhWFdSQRU5lhDm5J3QuDnXzW57aKvWUouLpm2OamrRfYF5k/8AMPcEIwLzJ/5h7ghe50/6UT5rq/15f2Z2v/1Cp/Nd3lMJ+v8A9QqfzXd5TC6TiJFJWPpg5njmN/lBjsp9hXGPpoznDHyO5B5Abfttv+iYQgHmVU0dQahrv6hJJdZOuxWsc7NxbeNmFgBbf5qIhASRiFUIzGJSGk3tYdd/ZquOrqhwAc8EDkWjrB/hR0ICV9I1WRzDJcOblJIF7KKhCAFJj/thRlJj/thef1/6a/s9X8L/AFX/AEKQhJOYXsvJSs9+UtO4pCRd99kXk6hstPZPlGXtlwxaEjx76hH9QHZR7P8AlB5f4YtCReS2w2XW5r6qHCl3LRyW6piw5zQQ1xAcLGx3CW6pqHNDXTyOAtYF5IFtk2hVUmi+lPehTpJHNLXPcQXZiCdz1oEjwLB7gALb8upJQlsaUL4snpH+Tl8o7dSDLI64dI8h1gfGOttkhCWxpXAsyym5Mjzd2Y+Md+tSKTEHUrnPMfEe43zOe7ftsdfaoiFKnJO0ysscZKmhwzyuDxxHgSHM9ocbOPaEOqJ3FpdNI4s8m7icvq6k2hRqfJbTHgUXvcLOe4i97F3PrSUIUW2SX2BeZP8AzD3BCMC8yf8AmHuCF73T/pRPl+r/AF5f2VVXg9fLWTyMgu18jiDnbqCfWmvoTEfu/wC9vzQhdFnJQfQmI/d/3t+aPoTEfu/72/NCEsaQ+hMR+7/vb80fQmI/d/3t+aEJY0h9CYj93/e35o+hMR+7/vb80ISxpD6ExH7v+9vzR9CYj93/AHt+aEJY0h9CYj93/e35p5mEV4YAYNfxt+aELHNijlVSOjp80sEtURX0TXeg/e35o+ia70H72/NCFzeBx8v7+B2eZ5uF8/qH0TXeg/e35o+ia70H72/NCE8Dj5f38B5nm4Xz+ofRNd6D97fmj6JrvQfvb80ITwOPl/fwHmebhfP6h9E13oP3t+aPomu9B+9vzQhPA4uX9/AeZ5uF8/qH0TXeg/e35o+ia70H72/NCE8Dj5f38B5nm4Xz+ofRNd6D97fmj6JrvQfvb80ITwOPl/fwHmebhfP6h9E13oP3t+aPomu9B+9vzQhPA4+X9/AeZ5uF8/qH0TXeg/e35o+ia70H72/NCE8Dj5f38B5nm4Xz+ofRNd6D97fmj6JrvQfvb80ITwOPl/fwHmebhfP6h9E13oP3t+aPomu9B+9vzQhPA4+X9/AeZ5uF8/qW+E08tNSuZMzK4vJtcHSw6kIQuyEFCKivQ4MmR5Jub9T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2" name="Picture 6" descr="http://ecx.images-amazon.com/images/I/51yfTUOkY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454" y="1556792"/>
            <a:ext cx="2068646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://ecx.images-amazon.com/images/I/31h3ThzWDm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61048"/>
            <a:ext cx="1897689" cy="253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219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be up after the lecture</a:t>
            </a:r>
          </a:p>
          <a:p>
            <a:endParaRPr lang="en-US" dirty="0"/>
          </a:p>
          <a:p>
            <a:r>
              <a:rPr lang="en-US" dirty="0" smtClean="0"/>
              <a:t>Particle System</a:t>
            </a:r>
          </a:p>
          <a:p>
            <a:pPr lvl="1"/>
            <a:r>
              <a:rPr lang="en-US" dirty="0" smtClean="0"/>
              <a:t>Orient billboards to the camera</a:t>
            </a:r>
          </a:p>
          <a:p>
            <a:pPr lvl="1"/>
            <a:r>
              <a:rPr lang="en-US" dirty="0" smtClean="0"/>
              <a:t>Implement one new control parameter</a:t>
            </a:r>
          </a:p>
          <a:p>
            <a:pPr lvl="2"/>
            <a:r>
              <a:rPr lang="en-US" dirty="0" smtClean="0"/>
              <a:t>Free choice of effect</a:t>
            </a:r>
          </a:p>
          <a:p>
            <a:pPr lvl="3"/>
            <a:r>
              <a:rPr lang="en-US" dirty="0" smtClean="0"/>
              <a:t>Gas</a:t>
            </a:r>
          </a:p>
          <a:p>
            <a:pPr lvl="3"/>
            <a:r>
              <a:rPr lang="en-US" dirty="0" smtClean="0"/>
              <a:t>Explosion</a:t>
            </a:r>
          </a:p>
          <a:p>
            <a:pPr lvl="3"/>
            <a:r>
              <a:rPr lang="en-US" dirty="0" smtClean="0"/>
              <a:t>Rain</a:t>
            </a:r>
          </a:p>
          <a:p>
            <a:pPr lvl="3"/>
            <a:r>
              <a:rPr lang="en-US" dirty="0" smtClean="0"/>
              <a:t>…</a:t>
            </a:r>
          </a:p>
          <a:p>
            <a:pPr lvl="2"/>
            <a:r>
              <a:rPr lang="en-US" dirty="0" smtClean="0"/>
              <a:t>If you can’t think of anything, use the fire example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628800"/>
            <a:ext cx="3902369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843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en-US" dirty="0" smtClean="0"/>
              <a:t>Physical Simulation</a:t>
            </a:r>
          </a:p>
          <a:p>
            <a:pPr lvl="1"/>
            <a:r>
              <a:rPr lang="en-US" dirty="0" smtClean="0"/>
              <a:t>Spheres are shot from the camera using Space</a:t>
            </a:r>
          </a:p>
          <a:p>
            <a:pPr lvl="1"/>
            <a:r>
              <a:rPr lang="en-US" dirty="0" smtClean="0"/>
              <a:t>Very simple solution:</a:t>
            </a:r>
          </a:p>
          <a:p>
            <a:pPr lvl="2"/>
            <a:r>
              <a:rPr lang="en-US" dirty="0" smtClean="0"/>
              <a:t>Bouncing of spheres is not fixed</a:t>
            </a:r>
          </a:p>
          <a:p>
            <a:pPr lvl="2"/>
            <a:r>
              <a:rPr lang="en-US" dirty="0" smtClean="0"/>
              <a:t>Collision can go horribly wrong ;-)</a:t>
            </a:r>
          </a:p>
          <a:p>
            <a:pPr lvl="1"/>
            <a:r>
              <a:rPr lang="en-US" dirty="0" smtClean="0"/>
              <a:t>We will post a video of the level we are ok with in this exercise</a:t>
            </a:r>
          </a:p>
          <a:p>
            <a:endParaRPr lang="en-US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628800"/>
            <a:ext cx="3902369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738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smtClean="0">
              <a:solidFill>
                <a:srgbClr val="B5B5B5"/>
              </a:solidFill>
            </a:endParaRPr>
          </a:p>
          <a:p>
            <a:pPr eaLnBrk="1" hangingPunct="1"/>
            <a:endParaRPr lang="en-US" smtClean="0">
              <a:solidFill>
                <a:srgbClr val="B5B5B5"/>
              </a:solidFill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 eaLnBrk="1" hangingPunct="1"/>
            <a:r>
              <a:rPr lang="en-US" smtClean="0"/>
              <a:t>Questions &amp; Contact</a:t>
            </a:r>
          </a:p>
        </p:txBody>
      </p:sp>
      <p:pic>
        <p:nvPicPr>
          <p:cNvPr id="5125" name="Picture 3" descr="fragezeichen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457325"/>
            <a:ext cx="4321175" cy="4321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" name="Gruppieren 2"/>
          <p:cNvGrpSpPr/>
          <p:nvPr/>
        </p:nvGrpSpPr>
        <p:grpSpPr>
          <a:xfrm>
            <a:off x="1568197" y="4355774"/>
            <a:ext cx="3168352" cy="2088233"/>
            <a:chOff x="683568" y="3645023"/>
            <a:chExt cx="3168352" cy="2088233"/>
          </a:xfrm>
        </p:grpSpPr>
        <p:sp>
          <p:nvSpPr>
            <p:cNvPr id="2" name="Rechteck 1"/>
            <p:cNvSpPr/>
            <p:nvPr/>
          </p:nvSpPr>
          <p:spPr bwMode="auto">
            <a:xfrm>
              <a:off x="827584" y="3717032"/>
              <a:ext cx="3024336" cy="20162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1026" name="Picture 2" descr="X:\doc\TEMPLATES\Visitenkarten\Visitenkarte__png-format\VisitenkarteMehm-D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3645023"/>
              <a:ext cx="3068638" cy="19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F:\Dropbox\Dropbox\Projekte\ECGBL\Camera_Ready\Florian_Meh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1769259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 bwMode="auto">
          <a:xfrm>
            <a:off x="2771800" y="1556792"/>
            <a:ext cx="1656184" cy="266429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RK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56792"/>
            <a:ext cx="1777200" cy="266429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36549" y="6021536"/>
            <a:ext cx="430438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game-technology@kom.tu-darmstadt.de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4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Skyrim</a:t>
            </a:r>
            <a:endParaRPr lang="de-DE" dirty="0" smtClean="0"/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</a:t>
            </a:r>
            <a:r>
              <a:rPr lang="de-DE" dirty="0" smtClean="0">
                <a:hlinkClick r:id="rId2"/>
              </a:rPr>
              <a:t>www.youtube.com/watch?v=O2UDHkTITMk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Skate 3</a:t>
            </a:r>
          </a:p>
          <a:p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www.youtube.com/watch?v=UaUR6u8nHoM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Assassin‘s</a:t>
            </a:r>
            <a:r>
              <a:rPr lang="de-DE" dirty="0" smtClean="0"/>
              <a:t> </a:t>
            </a:r>
            <a:r>
              <a:rPr lang="de-DE" dirty="0" err="1" smtClean="0"/>
              <a:t>Creed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www.youtube.com/watch?v=WyovOrA64B8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Crysis</a:t>
            </a:r>
            <a:endParaRPr lang="de-DE" dirty="0" smtClean="0"/>
          </a:p>
          <a:p>
            <a:r>
              <a:rPr lang="de-DE" dirty="0">
                <a:hlinkClick r:id="rId5"/>
              </a:rPr>
              <a:t>https://</a:t>
            </a:r>
            <a:r>
              <a:rPr lang="de-DE" dirty="0" smtClean="0">
                <a:hlinkClick r:id="rId5"/>
              </a:rPr>
              <a:t>www.youtube.com/watch?v=YG5qDeWHNmk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Physics</a:t>
            </a:r>
            <a:r>
              <a:rPr lang="de-DE" dirty="0" smtClean="0"/>
              <a:t> </a:t>
            </a:r>
            <a:r>
              <a:rPr lang="de-DE" dirty="0" err="1" smtClean="0"/>
              <a:t>gone</a:t>
            </a:r>
            <a:r>
              <a:rPr lang="de-DE" dirty="0" smtClean="0"/>
              <a:t> </a:t>
            </a:r>
            <a:r>
              <a:rPr lang="de-DE" dirty="0" err="1" smtClean="0"/>
              <a:t>wrong</a:t>
            </a:r>
            <a:r>
              <a:rPr lang="de-DE" dirty="0" smtClean="0"/>
              <a:t>…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125" y="1628800"/>
            <a:ext cx="2743123" cy="1611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123" y="3933056"/>
            <a:ext cx="2743123" cy="2271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928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Special-Purpose Physics</a:t>
            </a:r>
          </a:p>
          <a:p>
            <a:pPr lvl="1"/>
            <a:r>
              <a:rPr lang="en-US" dirty="0" smtClean="0"/>
              <a:t>Like the games, built for one purpose/game</a:t>
            </a:r>
          </a:p>
          <a:p>
            <a:pPr lvl="1"/>
            <a:r>
              <a:rPr lang="en-US" dirty="0" smtClean="0"/>
              <a:t>E.g. Asteroids, Marble Madness, …</a:t>
            </a:r>
          </a:p>
          <a:p>
            <a:pPr lvl="1"/>
            <a:endParaRPr lang="en-US" dirty="0"/>
          </a:p>
          <a:p>
            <a:r>
              <a:rPr lang="en-US" dirty="0" smtClean="0"/>
              <a:t>Built for enjoyment and good gameplay feeling</a:t>
            </a:r>
          </a:p>
          <a:p>
            <a:pPr lvl="1"/>
            <a:r>
              <a:rPr lang="en-US" dirty="0" smtClean="0"/>
              <a:t>Physical accuracy not important</a:t>
            </a:r>
          </a:p>
          <a:p>
            <a:pPr lvl="1"/>
            <a:r>
              <a:rPr lang="en-US" dirty="0" smtClean="0"/>
              <a:t>E.g. Mario’s momentum and friction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Physics History</a:t>
            </a:r>
            <a:endParaRPr lang="en-US" dirty="0"/>
          </a:p>
        </p:txBody>
      </p:sp>
      <p:pic>
        <p:nvPicPr>
          <p:cNvPr id="3074" name="Picture 2" descr="Asteroi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52028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152425"/>
            <a:ext cx="3312368" cy="221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40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3D </a:t>
            </a:r>
            <a:r>
              <a:rPr lang="de-DE" dirty="0" err="1" smtClean="0"/>
              <a:t>Physics</a:t>
            </a:r>
            <a:endParaRPr lang="de-DE" dirty="0" smtClean="0"/>
          </a:p>
          <a:p>
            <a:pPr lvl="1"/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realistic</a:t>
            </a:r>
            <a:r>
              <a:rPr lang="de-DE" dirty="0" smtClean="0"/>
              <a:t> </a:t>
            </a:r>
            <a:r>
              <a:rPr lang="de-DE" dirty="0" err="1" smtClean="0"/>
              <a:t>feel</a:t>
            </a:r>
            <a:endParaRPr lang="de-DE" dirty="0" smtClean="0"/>
          </a:p>
          <a:p>
            <a:pPr lvl="1"/>
            <a:r>
              <a:rPr lang="de-DE" dirty="0" err="1" smtClean="0"/>
              <a:t>Started</a:t>
            </a:r>
            <a:r>
              <a:rPr lang="de-DE" dirty="0" smtClean="0"/>
              <a:t> out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solutions</a:t>
            </a:r>
            <a:r>
              <a:rPr lang="de-DE" dirty="0" smtClean="0"/>
              <a:t> </a:t>
            </a:r>
            <a:r>
              <a:rPr lang="de-DE" dirty="0" err="1" smtClean="0"/>
              <a:t>developed</a:t>
            </a:r>
            <a:r>
              <a:rPr lang="de-DE" dirty="0" smtClean="0"/>
              <a:t> in-house</a:t>
            </a:r>
          </a:p>
          <a:p>
            <a:pPr lvl="1"/>
            <a:r>
              <a:rPr lang="de-DE" dirty="0" smtClean="0"/>
              <a:t>E.g. </a:t>
            </a:r>
            <a:r>
              <a:rPr lang="de-DE" dirty="0" err="1" smtClean="0"/>
              <a:t>Trespasser</a:t>
            </a:r>
            <a:r>
              <a:rPr lang="de-DE" dirty="0" smtClean="0"/>
              <a:t> (1998),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engine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Ragdoll</a:t>
            </a:r>
            <a:r>
              <a:rPr lang="de-DE" dirty="0" smtClean="0"/>
              <a:t> </a:t>
            </a:r>
            <a:r>
              <a:rPr lang="de-DE" dirty="0" err="1" smtClean="0"/>
              <a:t>Physics</a:t>
            </a:r>
            <a:endParaRPr lang="de-DE" dirty="0" smtClean="0"/>
          </a:p>
          <a:p>
            <a:pPr lvl="1"/>
            <a:r>
              <a:rPr lang="de-DE" dirty="0" err="1" smtClean="0"/>
              <a:t>Physical</a:t>
            </a:r>
            <a:r>
              <a:rPr lang="de-DE" dirty="0" smtClean="0"/>
              <a:t> Simulation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articulated</a:t>
            </a:r>
            <a:r>
              <a:rPr lang="de-DE" dirty="0" smtClean="0"/>
              <a:t> </a:t>
            </a:r>
            <a:r>
              <a:rPr lang="de-DE" dirty="0" err="1" smtClean="0"/>
              <a:t>bodies</a:t>
            </a:r>
            <a:endParaRPr lang="de-DE" dirty="0" smtClean="0"/>
          </a:p>
          <a:p>
            <a:pPr lvl="1"/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unconcious</a:t>
            </a:r>
            <a:r>
              <a:rPr lang="de-DE" dirty="0" smtClean="0"/>
              <a:t> </a:t>
            </a:r>
            <a:r>
              <a:rPr lang="de-DE" dirty="0" err="1" smtClean="0"/>
              <a:t>characters</a:t>
            </a:r>
            <a:endParaRPr lang="de-DE" dirty="0" smtClean="0"/>
          </a:p>
          <a:p>
            <a:pPr lvl="1"/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mixed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forward</a:t>
            </a:r>
            <a:r>
              <a:rPr lang="de-DE" dirty="0" smtClean="0"/>
              <a:t> </a:t>
            </a:r>
            <a:r>
              <a:rPr lang="de-DE" dirty="0" err="1" smtClean="0"/>
              <a:t>kinematics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Physics</a:t>
            </a:r>
            <a:r>
              <a:rPr lang="de-DE" dirty="0" smtClean="0"/>
              <a:t> </a:t>
            </a:r>
            <a:r>
              <a:rPr lang="de-DE" dirty="0" err="1" smtClean="0"/>
              <a:t>History</a:t>
            </a:r>
            <a:endParaRPr lang="de-DE" dirty="0"/>
          </a:p>
        </p:txBody>
      </p:sp>
      <p:pic>
        <p:nvPicPr>
          <p:cNvPr id="4098" name="Picture 2" descr="http://www.mobygames.com/images/shots/l/4995-trespasser-jurassic-park-windows-screenshot-two-velociraptor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551500"/>
            <a:ext cx="3371528" cy="252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025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Libraries – Re-</a:t>
            </a:r>
            <a:r>
              <a:rPr lang="de-DE" dirty="0" err="1" smtClean="0"/>
              <a:t>usable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different </a:t>
            </a:r>
            <a:r>
              <a:rPr lang="de-DE" dirty="0" err="1" smtClean="0"/>
              <a:t>games</a:t>
            </a:r>
            <a:endParaRPr lang="de-DE" dirty="0" smtClean="0"/>
          </a:p>
          <a:p>
            <a:pPr lvl="1"/>
            <a:r>
              <a:rPr lang="de-DE" dirty="0" smtClean="0"/>
              <a:t>Bullet</a:t>
            </a:r>
          </a:p>
          <a:p>
            <a:pPr lvl="1"/>
            <a:r>
              <a:rPr lang="de-DE" dirty="0" smtClean="0"/>
              <a:t>Box2D</a:t>
            </a:r>
          </a:p>
          <a:p>
            <a:pPr lvl="1"/>
            <a:r>
              <a:rPr lang="de-DE" dirty="0" smtClean="0"/>
              <a:t>…</a:t>
            </a:r>
          </a:p>
          <a:p>
            <a:pPr lvl="1"/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Hardware </a:t>
            </a:r>
            <a:r>
              <a:rPr lang="de-DE" dirty="0" err="1" smtClean="0"/>
              <a:t>Acceleration</a:t>
            </a:r>
            <a:endParaRPr lang="de-DE" dirty="0" smtClean="0"/>
          </a:p>
          <a:p>
            <a:pPr lvl="1"/>
            <a:r>
              <a:rPr lang="de-DE" dirty="0" err="1" smtClean="0"/>
              <a:t>Nvidia</a:t>
            </a:r>
            <a:r>
              <a:rPr lang="de-DE" dirty="0" smtClean="0"/>
              <a:t> </a:t>
            </a:r>
            <a:r>
              <a:rPr lang="de-DE" dirty="0" err="1" smtClean="0"/>
              <a:t>Physx</a:t>
            </a:r>
            <a:endParaRPr lang="de-DE" dirty="0"/>
          </a:p>
          <a:p>
            <a:pPr lvl="2"/>
            <a:r>
              <a:rPr lang="de-DE" dirty="0" err="1" smtClean="0"/>
              <a:t>Uses</a:t>
            </a:r>
            <a:r>
              <a:rPr lang="de-DE" dirty="0" smtClean="0"/>
              <a:t> CUDA General-</a:t>
            </a:r>
            <a:r>
              <a:rPr lang="de-DE" dirty="0" err="1" smtClean="0"/>
              <a:t>Purpose</a:t>
            </a:r>
            <a:r>
              <a:rPr lang="de-DE" dirty="0" smtClean="0"/>
              <a:t> GPU </a:t>
            </a:r>
            <a:r>
              <a:rPr lang="de-DE" dirty="0" err="1" smtClean="0"/>
              <a:t>Calculations</a:t>
            </a:r>
            <a:endParaRPr lang="de-DE" dirty="0" smtClean="0"/>
          </a:p>
          <a:p>
            <a:pPr lvl="2"/>
            <a:r>
              <a:rPr lang="de-DE" dirty="0" smtClean="0"/>
              <a:t>E.g.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particle</a:t>
            </a:r>
            <a:r>
              <a:rPr lang="de-DE" dirty="0" smtClean="0"/>
              <a:t> </a:t>
            </a:r>
            <a:r>
              <a:rPr lang="de-DE" dirty="0" err="1" smtClean="0"/>
              <a:t>systems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General-</a:t>
            </a:r>
            <a:r>
              <a:rPr lang="de-DE" dirty="0" err="1" smtClean="0"/>
              <a:t>Purpose</a:t>
            </a:r>
            <a:r>
              <a:rPr lang="de-DE" dirty="0" smtClean="0"/>
              <a:t> </a:t>
            </a:r>
            <a:r>
              <a:rPr lang="de-DE" dirty="0" err="1" smtClean="0"/>
              <a:t>Physics</a:t>
            </a:r>
            <a:endParaRPr lang="de-DE" dirty="0"/>
          </a:p>
        </p:txBody>
      </p:sp>
      <p:pic>
        <p:nvPicPr>
          <p:cNvPr id="5122" name="Picture 2" descr="http://physxinfo.com/w/images/9/95/PhysX_by_Nvid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221088"/>
            <a:ext cx="142875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ullet Physics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556792"/>
            <a:ext cx="2381250" cy="89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box2d.org/images/ico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607" y="2780928"/>
            <a:ext cx="8191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39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Newtonion</a:t>
            </a:r>
            <a:r>
              <a:rPr lang="en-US" dirty="0" smtClean="0"/>
              <a:t> Physics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276872"/>
            <a:ext cx="16668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344346" y="4437459"/>
            <a:ext cx="2151551" cy="77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619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rgbClr val="00619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rgbClr val="00619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rgbClr val="00619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rgbClr val="00619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19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19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19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619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de-DE" dirty="0">
                <a:solidFill>
                  <a:schemeClr val="tx1"/>
                </a:solidFill>
              </a:rPr>
              <a:t>Isaac </a:t>
            </a:r>
            <a:r>
              <a:rPr lang="de-DE" dirty="0" smtClean="0">
                <a:solidFill>
                  <a:schemeClr val="tx1"/>
                </a:solidFill>
              </a:rPr>
              <a:t>Newton</a:t>
            </a:r>
          </a:p>
          <a:p>
            <a:pPr eaLnBrk="1" hangingPunct="1"/>
            <a:r>
              <a:rPr lang="de-DE" dirty="0">
                <a:solidFill>
                  <a:schemeClr val="tx1"/>
                </a:solidFill>
              </a:rPr>
              <a:t>1643 - 1727</a:t>
            </a:r>
          </a:p>
        </p:txBody>
      </p:sp>
    </p:spTree>
    <p:extLst>
      <p:ext uri="{BB962C8B-B14F-4D97-AF65-F5344CB8AC3E}">
        <p14:creationId xmlns:p14="http://schemas.microsoft.com/office/powerpoint/2010/main" val="1656751490"/>
      </p:ext>
    </p:extLst>
  </p:cSld>
  <p:clrMapOvr>
    <a:masterClrMapping/>
  </p:clrMapOvr>
</p:sld>
</file>

<file path=ppt/theme/theme1.xml><?xml version="1.0" encoding="utf-8"?>
<a:theme xmlns:a="http://schemas.openxmlformats.org/drawingml/2006/main" name="1_H0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2403</Words>
  <Application>Microsoft Office PowerPoint</Application>
  <PresentationFormat>Bildschirmpräsentation (4:3)</PresentationFormat>
  <Paragraphs>536</Paragraphs>
  <Slides>49</Slides>
  <Notes>1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0" baseType="lpstr">
      <vt:lpstr>1_H0</vt:lpstr>
      <vt:lpstr>Game Technology</vt:lpstr>
      <vt:lpstr>Preliminary timetable</vt:lpstr>
      <vt:lpstr>Overview</vt:lpstr>
      <vt:lpstr>Where we are headed</vt:lpstr>
      <vt:lpstr>Physics gone wrong…</vt:lpstr>
      <vt:lpstr>Physics History</vt:lpstr>
      <vt:lpstr>Physics History</vt:lpstr>
      <vt:lpstr>General-Purpose Physics</vt:lpstr>
      <vt:lpstr>Newtonion Physics</vt:lpstr>
      <vt:lpstr>Newton’s three laws</vt:lpstr>
      <vt:lpstr>Law #1</vt:lpstr>
      <vt:lpstr>Law #2</vt:lpstr>
      <vt:lpstr>Law #3</vt:lpstr>
      <vt:lpstr>D‘Alamberts Prinicple</vt:lpstr>
      <vt:lpstr>Particle Systems</vt:lpstr>
      <vt:lpstr>Particle Systems</vt:lpstr>
      <vt:lpstr>Particle Systems</vt:lpstr>
      <vt:lpstr>Example – Particle systems shaping objects</vt:lpstr>
      <vt:lpstr>Example contd.</vt:lpstr>
      <vt:lpstr>Example contd.</vt:lpstr>
      <vt:lpstr>Particle system control parameters</vt:lpstr>
      <vt:lpstr>Particle system control parameters</vt:lpstr>
      <vt:lpstr>Rendering Particles</vt:lpstr>
      <vt:lpstr>Types of Billboards</vt:lpstr>
      <vt:lpstr>Particle Properties by Reeves</vt:lpstr>
      <vt:lpstr>Example: Fire</vt:lpstr>
      <vt:lpstr>Integration for particles</vt:lpstr>
      <vt:lpstr>Apply Newton‘s second law</vt:lpstr>
      <vt:lpstr>Solve the differential equation</vt:lpstr>
      <vt:lpstr>Time</vt:lpstr>
      <vt:lpstr>Time source</vt:lpstr>
      <vt:lpstr>Rigid Bodies</vt:lpstr>
      <vt:lpstr>Basic Terms</vt:lpstr>
      <vt:lpstr>Moment of Inertia</vt:lpstr>
      <vt:lpstr>Torque</vt:lpstr>
      <vt:lpstr>Computing forces for rigid bodies</vt:lpstr>
      <vt:lpstr>Collision Detection</vt:lpstr>
      <vt:lpstr>Intersection Sphere-Sphere</vt:lpstr>
      <vt:lpstr>Intersection Plane-Sphere</vt:lpstr>
      <vt:lpstr>Collision Response</vt:lpstr>
      <vt:lpstr>Collision between two objects</vt:lpstr>
      <vt:lpstr>Collision between two objects</vt:lpstr>
      <vt:lpstr>Problems – Interpenetration</vt:lpstr>
      <vt:lpstr>Problems - Bouncing</vt:lpstr>
      <vt:lpstr>Sleeping</vt:lpstr>
      <vt:lpstr>Literature</vt:lpstr>
      <vt:lpstr>Exercise</vt:lpstr>
      <vt:lpstr>Exercise</vt:lpstr>
      <vt:lpstr>Questions &amp; Contact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Titel / the Titel</dc:title>
  <dc:creator>Ralf Steinmetz</dc:creator>
  <cp:lastModifiedBy>Florian</cp:lastModifiedBy>
  <cp:revision>325</cp:revision>
  <dcterms:modified xsi:type="dcterms:W3CDTF">2015-03-02T16:01:54Z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123bb053-ad6c-46a1-9234-a71650388708</vt:lpwstr>
  </property>
  <property fmtid="{D5CDD505-2E9C-101B-9397-08002B2CF9AE}" pid="3" name="LISKOMID">
    <vt:lpwstr>591d73a1-fdec-4118-9d1b-e68bb7c6a0b0</vt:lpwstr>
  </property>
</Properties>
</file>